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Garet" panose="020B0604020202020204" charset="0"/>
      <p:regular r:id="rId19"/>
    </p:embeddedFont>
    <p:embeddedFont>
      <p:font typeface="Garet Bold" panose="020B0604020202020204" charset="0"/>
      <p:regular r:id="rId20"/>
    </p:embeddedFont>
    <p:embeddedFont>
      <p:font typeface="Oswald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2.svg"/><Relationship Id="rId7" Type="http://schemas.openxmlformats.org/officeDocument/2006/relationships/image" Target="../media/image61.svg"/><Relationship Id="rId12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77.png"/><Relationship Id="rId5" Type="http://schemas.openxmlformats.org/officeDocument/2006/relationships/image" Target="../media/image67.svg"/><Relationship Id="rId10" Type="http://schemas.openxmlformats.org/officeDocument/2006/relationships/image" Target="../media/image76.png"/><Relationship Id="rId4" Type="http://schemas.openxmlformats.org/officeDocument/2006/relationships/image" Target="../media/image66.png"/><Relationship Id="rId9" Type="http://schemas.openxmlformats.org/officeDocument/2006/relationships/image" Target="../media/image7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40.svg"/><Relationship Id="rId7" Type="http://schemas.openxmlformats.org/officeDocument/2006/relationships/image" Target="../media/image81.svg"/><Relationship Id="rId12" Type="http://schemas.openxmlformats.org/officeDocument/2006/relationships/image" Target="../media/image86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2.svg"/><Relationship Id="rId15" Type="http://schemas.openxmlformats.org/officeDocument/2006/relationships/image" Target="../media/image89.png"/><Relationship Id="rId10" Type="http://schemas.openxmlformats.org/officeDocument/2006/relationships/image" Target="../media/image84.gif"/><Relationship Id="rId4" Type="http://schemas.openxmlformats.org/officeDocument/2006/relationships/image" Target="../media/image1.png"/><Relationship Id="rId9" Type="http://schemas.openxmlformats.org/officeDocument/2006/relationships/image" Target="../media/image83.svg"/><Relationship Id="rId14" Type="http://schemas.openxmlformats.org/officeDocument/2006/relationships/image" Target="../media/image8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40.svg"/><Relationship Id="rId7" Type="http://schemas.openxmlformats.org/officeDocument/2006/relationships/image" Target="../media/image2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91.svg"/><Relationship Id="rId5" Type="http://schemas.openxmlformats.org/officeDocument/2006/relationships/image" Target="../media/image81.svg"/><Relationship Id="rId10" Type="http://schemas.openxmlformats.org/officeDocument/2006/relationships/image" Target="../media/image90.png"/><Relationship Id="rId4" Type="http://schemas.openxmlformats.org/officeDocument/2006/relationships/image" Target="../media/image80.png"/><Relationship Id="rId9" Type="http://schemas.openxmlformats.org/officeDocument/2006/relationships/image" Target="../media/image8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83.svg"/><Relationship Id="rId7" Type="http://schemas.openxmlformats.org/officeDocument/2006/relationships/image" Target="../media/image2.svg"/><Relationship Id="rId12" Type="http://schemas.openxmlformats.org/officeDocument/2006/relationships/image" Target="../media/image98.jpeg"/><Relationship Id="rId2" Type="http://schemas.openxmlformats.org/officeDocument/2006/relationships/image" Target="../media/image82.png"/><Relationship Id="rId16" Type="http://schemas.openxmlformats.org/officeDocument/2006/relationships/image" Target="../media/image5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97.jpeg"/><Relationship Id="rId5" Type="http://schemas.openxmlformats.org/officeDocument/2006/relationships/image" Target="../media/image93.svg"/><Relationship Id="rId15" Type="http://schemas.openxmlformats.org/officeDocument/2006/relationships/image" Target="../media/image58.png"/><Relationship Id="rId10" Type="http://schemas.openxmlformats.org/officeDocument/2006/relationships/image" Target="../media/image96.jpeg"/><Relationship Id="rId4" Type="http://schemas.openxmlformats.org/officeDocument/2006/relationships/image" Target="../media/image92.png"/><Relationship Id="rId9" Type="http://schemas.openxmlformats.org/officeDocument/2006/relationships/image" Target="../media/image95.svg"/><Relationship Id="rId14" Type="http://schemas.openxmlformats.org/officeDocument/2006/relationships/image" Target="../media/image10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83.svg"/><Relationship Id="rId7" Type="http://schemas.openxmlformats.org/officeDocument/2006/relationships/image" Target="../media/image2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04.png"/><Relationship Id="rId5" Type="http://schemas.openxmlformats.org/officeDocument/2006/relationships/image" Target="../media/image93.svg"/><Relationship Id="rId10" Type="http://schemas.openxmlformats.org/officeDocument/2006/relationships/image" Target="../media/image103.png"/><Relationship Id="rId4" Type="http://schemas.openxmlformats.org/officeDocument/2006/relationships/image" Target="../media/image92.png"/><Relationship Id="rId9" Type="http://schemas.openxmlformats.org/officeDocument/2006/relationships/image" Target="../media/image10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6.svg"/><Relationship Id="rId7" Type="http://schemas.openxmlformats.org/officeDocument/2006/relationships/image" Target="../media/image108.sv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110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2.svg"/><Relationship Id="rId7" Type="http://schemas.openxmlformats.org/officeDocument/2006/relationships/image" Target="../media/image1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svg"/><Relationship Id="rId4" Type="http://schemas.openxmlformats.org/officeDocument/2006/relationships/image" Target="../media/image10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11.svg"/><Relationship Id="rId7" Type="http://schemas.openxmlformats.org/officeDocument/2006/relationships/image" Target="../media/image13.svg"/><Relationship Id="rId12" Type="http://schemas.openxmlformats.org/officeDocument/2006/relationships/image" Target="../media/image18.svg"/><Relationship Id="rId2" Type="http://schemas.openxmlformats.org/officeDocument/2006/relationships/image" Target="../media/image10.png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2.sv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image" Target="../media/image15.svg"/><Relationship Id="rId14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2.sv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2.sv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2" Type="http://schemas.openxmlformats.org/officeDocument/2006/relationships/image" Target="../media/image1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sv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.svg"/><Relationship Id="rId7" Type="http://schemas.openxmlformats.org/officeDocument/2006/relationships/image" Target="../media/image49.svg"/><Relationship Id="rId12" Type="http://schemas.openxmlformats.org/officeDocument/2006/relationships/image" Target="../media/image5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0.svg"/><Relationship Id="rId10" Type="http://schemas.openxmlformats.org/officeDocument/2006/relationships/image" Target="../media/image52.png"/><Relationship Id="rId4" Type="http://schemas.openxmlformats.org/officeDocument/2006/relationships/image" Target="../media/image39.png"/><Relationship Id="rId9" Type="http://schemas.openxmlformats.org/officeDocument/2006/relationships/image" Target="../media/image5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svg"/><Relationship Id="rId7" Type="http://schemas.openxmlformats.org/officeDocument/2006/relationships/image" Target="../media/image49.svg"/><Relationship Id="rId12" Type="http://schemas.openxmlformats.org/officeDocument/2006/relationships/image" Target="../media/image5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0.svg"/><Relationship Id="rId10" Type="http://schemas.openxmlformats.org/officeDocument/2006/relationships/image" Target="../media/image57.svg"/><Relationship Id="rId4" Type="http://schemas.openxmlformats.org/officeDocument/2006/relationships/image" Target="../media/image39.png"/><Relationship Id="rId9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.svg"/><Relationship Id="rId7" Type="http://schemas.openxmlformats.org/officeDocument/2006/relationships/image" Target="../media/image6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5.svg"/><Relationship Id="rId5" Type="http://schemas.openxmlformats.org/officeDocument/2006/relationships/image" Target="../media/image59.sv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2.svg"/><Relationship Id="rId7" Type="http://schemas.openxmlformats.org/officeDocument/2006/relationships/image" Target="../media/image61.svg"/><Relationship Id="rId12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71.png"/><Relationship Id="rId5" Type="http://schemas.openxmlformats.org/officeDocument/2006/relationships/image" Target="../media/image67.svg"/><Relationship Id="rId10" Type="http://schemas.openxmlformats.org/officeDocument/2006/relationships/image" Target="../media/image70.png"/><Relationship Id="rId4" Type="http://schemas.openxmlformats.org/officeDocument/2006/relationships/image" Target="../media/image66.png"/><Relationship Id="rId9" Type="http://schemas.openxmlformats.org/officeDocument/2006/relationships/image" Target="../media/image6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">
            <a:extLst>
              <a:ext uri="{FF2B5EF4-FFF2-40B4-BE49-F238E27FC236}">
                <a16:creationId xmlns:a16="http://schemas.microsoft.com/office/drawing/2014/main" id="{89F7A95C-FD91-5320-8767-3B699EAA895F}"/>
              </a:ext>
            </a:extLst>
          </p:cNvPr>
          <p:cNvSpPr/>
          <p:nvPr/>
        </p:nvSpPr>
        <p:spPr>
          <a:xfrm>
            <a:off x="-1" y="-25210"/>
            <a:ext cx="18288001" cy="10332720"/>
          </a:xfrm>
          <a:custGeom>
            <a:avLst/>
            <a:gdLst/>
            <a:ahLst/>
            <a:cxnLst/>
            <a:rect l="l" t="t" r="r" b="b"/>
            <a:pathLst>
              <a:path w="21583083" h="21583083">
                <a:moveTo>
                  <a:pt x="0" y="0"/>
                </a:moveTo>
                <a:lnTo>
                  <a:pt x="21583083" y="0"/>
                </a:lnTo>
                <a:lnTo>
                  <a:pt x="21583083" y="21583084"/>
                </a:lnTo>
                <a:lnTo>
                  <a:pt x="0" y="21583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750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id="{6CB8125C-B37A-6989-4872-0A0F4BD16FED}"/>
              </a:ext>
            </a:extLst>
          </p:cNvPr>
          <p:cNvSpPr/>
          <p:nvPr/>
        </p:nvSpPr>
        <p:spPr>
          <a:xfrm rot="5400000">
            <a:off x="3434293" y="-3434293"/>
            <a:ext cx="11419413" cy="18288000"/>
          </a:xfrm>
          <a:custGeom>
            <a:avLst/>
            <a:gdLst/>
            <a:ahLst/>
            <a:cxnLst/>
            <a:rect l="l" t="t" r="r" b="b"/>
            <a:pathLst>
              <a:path w="11419413" h="21583083">
                <a:moveTo>
                  <a:pt x="0" y="0"/>
                </a:moveTo>
                <a:lnTo>
                  <a:pt x="11419413" y="0"/>
                </a:lnTo>
                <a:lnTo>
                  <a:pt x="11419413" y="21583083"/>
                </a:lnTo>
                <a:lnTo>
                  <a:pt x="0" y="215830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801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8F89744D-4406-8B57-55A9-160BEB828BE1}"/>
              </a:ext>
            </a:extLst>
          </p:cNvPr>
          <p:cNvSpPr/>
          <p:nvPr/>
        </p:nvSpPr>
        <p:spPr>
          <a:xfrm>
            <a:off x="395866" y="63595"/>
            <a:ext cx="2034796" cy="2045021"/>
          </a:xfrm>
          <a:custGeom>
            <a:avLst/>
            <a:gdLst/>
            <a:ahLst/>
            <a:cxnLst/>
            <a:rect l="l" t="t" r="r" b="b"/>
            <a:pathLst>
              <a:path w="2034796" h="2045021">
                <a:moveTo>
                  <a:pt x="0" y="0"/>
                </a:moveTo>
                <a:lnTo>
                  <a:pt x="2034797" y="0"/>
                </a:lnTo>
                <a:lnTo>
                  <a:pt x="2034797" y="2045021"/>
                </a:lnTo>
                <a:lnTo>
                  <a:pt x="0" y="20450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5FE3FA4F-EF6D-2614-69A9-51ADCBBE03A3}"/>
              </a:ext>
            </a:extLst>
          </p:cNvPr>
          <p:cNvSpPr/>
          <p:nvPr/>
        </p:nvSpPr>
        <p:spPr>
          <a:xfrm>
            <a:off x="15855623" y="63595"/>
            <a:ext cx="2159833" cy="2159833"/>
          </a:xfrm>
          <a:custGeom>
            <a:avLst/>
            <a:gdLst/>
            <a:ahLst/>
            <a:cxnLst/>
            <a:rect l="l" t="t" r="r" b="b"/>
            <a:pathLst>
              <a:path w="2159833" h="2159833">
                <a:moveTo>
                  <a:pt x="0" y="0"/>
                </a:moveTo>
                <a:lnTo>
                  <a:pt x="2159833" y="0"/>
                </a:lnTo>
                <a:lnTo>
                  <a:pt x="2159833" y="2159833"/>
                </a:lnTo>
                <a:lnTo>
                  <a:pt x="0" y="21598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7CB0766C-1F0C-3B79-910F-08ABDACCECDF}"/>
              </a:ext>
            </a:extLst>
          </p:cNvPr>
          <p:cNvSpPr/>
          <p:nvPr/>
        </p:nvSpPr>
        <p:spPr>
          <a:xfrm>
            <a:off x="14926685" y="5460370"/>
            <a:ext cx="4017709" cy="4826630"/>
          </a:xfrm>
          <a:custGeom>
            <a:avLst/>
            <a:gdLst/>
            <a:ahLst/>
            <a:cxnLst/>
            <a:rect l="l" t="t" r="r" b="b"/>
            <a:pathLst>
              <a:path w="4017709" h="4826630">
                <a:moveTo>
                  <a:pt x="0" y="0"/>
                </a:moveTo>
                <a:lnTo>
                  <a:pt x="4017709" y="0"/>
                </a:lnTo>
                <a:lnTo>
                  <a:pt x="4017709" y="4826630"/>
                </a:lnTo>
                <a:lnTo>
                  <a:pt x="0" y="48266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833649F3-C5DE-6E43-624E-E736325F12B5}"/>
              </a:ext>
            </a:extLst>
          </p:cNvPr>
          <p:cNvSpPr txBox="1"/>
          <p:nvPr/>
        </p:nvSpPr>
        <p:spPr>
          <a:xfrm>
            <a:off x="975896" y="6990869"/>
            <a:ext cx="7169296" cy="1698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1"/>
              </a:lnSpc>
            </a:pPr>
            <a:r>
              <a:rPr lang="en-US" sz="3236">
                <a:solidFill>
                  <a:srgbClr val="000000"/>
                </a:solidFill>
                <a:latin typeface="Garet"/>
              </a:rPr>
              <a:t>Coordonatori științifici: </a:t>
            </a:r>
          </a:p>
          <a:p>
            <a:pPr algn="ctr">
              <a:lnSpc>
                <a:spcPts val="4531"/>
              </a:lnSpc>
            </a:pPr>
            <a:r>
              <a:rPr lang="en-US" sz="3236">
                <a:solidFill>
                  <a:srgbClr val="000000"/>
                </a:solidFill>
                <a:latin typeface="Garet"/>
              </a:rPr>
              <a:t>Conf. dr. ing. Ioana DOGARU</a:t>
            </a:r>
          </a:p>
          <a:p>
            <a:pPr algn="ctr">
              <a:lnSpc>
                <a:spcPts val="4531"/>
              </a:lnSpc>
            </a:pPr>
            <a:r>
              <a:rPr lang="en-US" sz="3236">
                <a:solidFill>
                  <a:srgbClr val="000000"/>
                </a:solidFill>
                <a:latin typeface="Garet"/>
              </a:rPr>
              <a:t>Prof. dr. ing. Radu DOGARU</a:t>
            </a: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C4CC9B13-C5E7-E1D6-F201-A7B3E08B41CD}"/>
              </a:ext>
            </a:extLst>
          </p:cNvPr>
          <p:cNvSpPr txBox="1"/>
          <p:nvPr/>
        </p:nvSpPr>
        <p:spPr>
          <a:xfrm>
            <a:off x="975896" y="2998150"/>
            <a:ext cx="16336208" cy="2756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0"/>
              </a:lnSpc>
            </a:pPr>
            <a:r>
              <a:rPr lang="en-US" sz="4500" dirty="0" err="1">
                <a:solidFill>
                  <a:srgbClr val="000000"/>
                </a:solidFill>
                <a:latin typeface="Garet Bold"/>
              </a:rPr>
              <a:t>Recunoaşterea</a:t>
            </a:r>
            <a:r>
              <a:rPr lang="en-US" sz="4500" dirty="0">
                <a:solidFill>
                  <a:srgbClr val="000000"/>
                </a:solidFill>
                <a:latin typeface="Garet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Garet Bold"/>
              </a:rPr>
              <a:t>simbolurilor</a:t>
            </a:r>
            <a:r>
              <a:rPr lang="en-US" sz="4500" dirty="0">
                <a:solidFill>
                  <a:srgbClr val="000000"/>
                </a:solidFill>
                <a:latin typeface="Garet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Garet Bold"/>
              </a:rPr>
              <a:t>grafice</a:t>
            </a:r>
            <a:r>
              <a:rPr lang="en-US" sz="4500" dirty="0">
                <a:solidFill>
                  <a:srgbClr val="000000"/>
                </a:solidFill>
                <a:latin typeface="Garet Bold"/>
              </a:rPr>
              <a:t> pe </a:t>
            </a:r>
            <a:r>
              <a:rPr lang="en-US" sz="4500" dirty="0" err="1">
                <a:solidFill>
                  <a:srgbClr val="000000"/>
                </a:solidFill>
                <a:latin typeface="Garet Bold"/>
              </a:rPr>
              <a:t>platforme</a:t>
            </a:r>
            <a:r>
              <a:rPr lang="en-US" sz="4500" dirty="0">
                <a:solidFill>
                  <a:srgbClr val="000000"/>
                </a:solidFill>
                <a:latin typeface="Garet Bold"/>
              </a:rPr>
              <a:t> Android </a:t>
            </a:r>
            <a:r>
              <a:rPr lang="en-US" sz="4500" dirty="0" err="1">
                <a:solidFill>
                  <a:srgbClr val="000000"/>
                </a:solidFill>
                <a:latin typeface="Garet Bold"/>
              </a:rPr>
              <a:t>utilizând</a:t>
            </a:r>
            <a:r>
              <a:rPr lang="en-US" sz="4500" dirty="0">
                <a:solidFill>
                  <a:srgbClr val="000000"/>
                </a:solidFill>
                <a:latin typeface="Garet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Garet Bold"/>
              </a:rPr>
              <a:t>reţele</a:t>
            </a:r>
            <a:r>
              <a:rPr lang="en-US" sz="4500" dirty="0">
                <a:solidFill>
                  <a:srgbClr val="000000"/>
                </a:solidFill>
                <a:latin typeface="Garet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Garet Bold"/>
              </a:rPr>
              <a:t>neuronale</a:t>
            </a:r>
            <a:r>
              <a:rPr lang="en-US" sz="4500" dirty="0">
                <a:solidFill>
                  <a:srgbClr val="000000"/>
                </a:solidFill>
                <a:latin typeface="Garet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Garet Bold"/>
              </a:rPr>
              <a:t>convoluționale</a:t>
            </a:r>
            <a:r>
              <a:rPr lang="en-US" sz="4500" dirty="0">
                <a:solidFill>
                  <a:srgbClr val="000000"/>
                </a:solidFill>
                <a:latin typeface="Garet Bold"/>
              </a:rPr>
              <a:t> cu </a:t>
            </a:r>
            <a:r>
              <a:rPr lang="en-US" sz="4500" dirty="0" err="1">
                <a:solidFill>
                  <a:srgbClr val="000000"/>
                </a:solidFill>
                <a:latin typeface="Garet Bold"/>
              </a:rPr>
              <a:t>complexitate</a:t>
            </a:r>
            <a:r>
              <a:rPr lang="en-US" sz="4500" dirty="0">
                <a:solidFill>
                  <a:srgbClr val="000000"/>
                </a:solidFill>
                <a:latin typeface="Garet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Garet Bold"/>
              </a:rPr>
              <a:t>redusă</a:t>
            </a:r>
            <a:r>
              <a:rPr lang="en-US" sz="4500" dirty="0">
                <a:solidFill>
                  <a:srgbClr val="000000"/>
                </a:solidFill>
                <a:latin typeface="Garet Bold"/>
              </a:rPr>
              <a:t> 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BC1F8B74-F720-1861-BC35-1E7F9001FDD6}"/>
              </a:ext>
            </a:extLst>
          </p:cNvPr>
          <p:cNvSpPr txBox="1"/>
          <p:nvPr/>
        </p:nvSpPr>
        <p:spPr>
          <a:xfrm>
            <a:off x="2506863" y="584872"/>
            <a:ext cx="13274275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aret"/>
              </a:rPr>
              <a:t>Universitatea Națională de Știință și Tehnologie POLITEHNICA București Facultatea de Electronică, Telecomunicații și Tehnologia Informației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20D274C8-D8F8-C841-8E03-1857DD2A3367}"/>
              </a:ext>
            </a:extLst>
          </p:cNvPr>
          <p:cNvSpPr txBox="1"/>
          <p:nvPr/>
        </p:nvSpPr>
        <p:spPr>
          <a:xfrm>
            <a:off x="9144000" y="6990869"/>
            <a:ext cx="7169296" cy="1127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1"/>
              </a:lnSpc>
            </a:pPr>
            <a:r>
              <a:rPr lang="en-US" sz="3236">
                <a:solidFill>
                  <a:srgbClr val="000000"/>
                </a:solidFill>
                <a:latin typeface="Garet"/>
              </a:rPr>
              <a:t>Absolvent </a:t>
            </a:r>
          </a:p>
          <a:p>
            <a:pPr algn="ctr">
              <a:lnSpc>
                <a:spcPts val="4531"/>
              </a:lnSpc>
            </a:pPr>
            <a:r>
              <a:rPr lang="en-US" sz="3236">
                <a:solidFill>
                  <a:srgbClr val="000000"/>
                </a:solidFill>
                <a:latin typeface="Garet"/>
              </a:rPr>
              <a:t> Lavinia – Ioana VLAD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2">
            <a:extLst>
              <a:ext uri="{FF2B5EF4-FFF2-40B4-BE49-F238E27FC236}">
                <a16:creationId xmlns:a16="http://schemas.microsoft.com/office/drawing/2014/main" id="{3048DF4C-A816-40E9-A060-B94613F0DE22}"/>
              </a:ext>
            </a:extLst>
          </p:cNvPr>
          <p:cNvSpPr/>
          <p:nvPr/>
        </p:nvSpPr>
        <p:spPr>
          <a:xfrm>
            <a:off x="0" y="0"/>
            <a:ext cx="18288000" cy="10332720"/>
          </a:xfrm>
          <a:custGeom>
            <a:avLst/>
            <a:gdLst/>
            <a:ahLst/>
            <a:cxnLst/>
            <a:rect l="l" t="t" r="r" b="b"/>
            <a:pathLst>
              <a:path w="21583083" h="21583083">
                <a:moveTo>
                  <a:pt x="0" y="0"/>
                </a:moveTo>
                <a:lnTo>
                  <a:pt x="21583083" y="0"/>
                </a:lnTo>
                <a:lnTo>
                  <a:pt x="21583083" y="21583084"/>
                </a:lnTo>
                <a:lnTo>
                  <a:pt x="0" y="21583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8018" b="-8830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" name="Freeform 2"/>
          <p:cNvSpPr/>
          <p:nvPr/>
        </p:nvSpPr>
        <p:spPr>
          <a:xfrm>
            <a:off x="0" y="0"/>
            <a:ext cx="5221602" cy="1657859"/>
          </a:xfrm>
          <a:custGeom>
            <a:avLst/>
            <a:gdLst/>
            <a:ahLst/>
            <a:cxnLst/>
            <a:rect l="l" t="t" r="r" b="b"/>
            <a:pathLst>
              <a:path w="5221602" h="1657859">
                <a:moveTo>
                  <a:pt x="0" y="0"/>
                </a:moveTo>
                <a:lnTo>
                  <a:pt x="5221602" y="0"/>
                </a:lnTo>
                <a:lnTo>
                  <a:pt x="5221602" y="1657859"/>
                </a:lnTo>
                <a:lnTo>
                  <a:pt x="0" y="1657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286089" y="9069973"/>
            <a:ext cx="3153958" cy="2976190"/>
          </a:xfrm>
          <a:custGeom>
            <a:avLst/>
            <a:gdLst/>
            <a:ahLst/>
            <a:cxnLst/>
            <a:rect l="l" t="t" r="r" b="b"/>
            <a:pathLst>
              <a:path w="3153958" h="2976190">
                <a:moveTo>
                  <a:pt x="0" y="0"/>
                </a:moveTo>
                <a:lnTo>
                  <a:pt x="3153958" y="0"/>
                </a:lnTo>
                <a:lnTo>
                  <a:pt x="3153958" y="2976190"/>
                </a:lnTo>
                <a:lnTo>
                  <a:pt x="0" y="29761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769084"/>
              </p:ext>
            </p:extLst>
          </p:nvPr>
        </p:nvGraphicFramePr>
        <p:xfrm>
          <a:off x="14003991" y="2586249"/>
          <a:ext cx="4054386" cy="6282067"/>
        </p:xfrm>
        <a:graphic>
          <a:graphicData uri="http://schemas.openxmlformats.org/drawingml/2006/table">
            <a:tbl>
              <a:tblPr/>
              <a:tblGrid>
                <a:gridCol w="1911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3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46761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et Bold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09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09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09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09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et Bold"/>
                        </a:rPr>
                        <a:t>Acuratețe validare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09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09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09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09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3304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et"/>
                        </a:rPr>
                        <a:t>Mobile</a:t>
                      </a:r>
                      <a:endParaRPr lang="en-US" sz="1100"/>
                    </a:p>
                    <a:p>
                      <a:pPr algn="ctr">
                        <a:lnSpc>
                          <a:spcPts val="3220"/>
                        </a:lnSpc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et"/>
                        </a:rPr>
                        <a:t>Net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09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09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09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09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et"/>
                        </a:rPr>
                        <a:t>91.99%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09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09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3304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dirty="0">
                          <a:solidFill>
                            <a:srgbClr val="000000"/>
                          </a:solidFill>
                          <a:latin typeface="Garet"/>
                        </a:rPr>
                        <a:t>Efficient</a:t>
                      </a:r>
                      <a:br>
                        <a:rPr lang="ro-RO" sz="2300" dirty="0">
                          <a:solidFill>
                            <a:srgbClr val="000000"/>
                          </a:solidFill>
                          <a:latin typeface="Garet"/>
                        </a:rPr>
                      </a:br>
                      <a:r>
                        <a:rPr lang="en-US" sz="2300" dirty="0">
                          <a:solidFill>
                            <a:srgbClr val="000000"/>
                          </a:solidFill>
                          <a:latin typeface="Garet"/>
                        </a:rPr>
                        <a:t>Net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09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09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09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09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et"/>
                        </a:rPr>
                        <a:t>92.12%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09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5394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et"/>
                        </a:rPr>
                        <a:t>V-CNN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09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09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09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09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et"/>
                        </a:rPr>
                        <a:t>91.59%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09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03304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et"/>
                        </a:rPr>
                        <a:t>Shuffle</a:t>
                      </a:r>
                      <a:endParaRPr lang="en-US" sz="1100"/>
                    </a:p>
                    <a:p>
                      <a:pPr algn="ctr">
                        <a:lnSpc>
                          <a:spcPts val="3220"/>
                        </a:lnSpc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et"/>
                        </a:rPr>
                        <a:t>Net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09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09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09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09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dirty="0">
                          <a:solidFill>
                            <a:srgbClr val="000000"/>
                          </a:solidFill>
                          <a:latin typeface="Garet"/>
                        </a:rPr>
                        <a:t>88.75%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09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0" y="18377"/>
            <a:ext cx="18288000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Garet"/>
              </a:rPr>
              <a:t>5. Rețele Neuronale Convoluționale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17550" y="1374203"/>
            <a:ext cx="1209070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Garet"/>
              </a:rPr>
              <a:t>Rezultate EMNIST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3472" y="5467193"/>
            <a:ext cx="6510154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"/>
              </a:rPr>
              <a:t>Graficele de antrenare și validare pentru MobileNet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3472" y="9301632"/>
            <a:ext cx="6510154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"/>
              </a:rPr>
              <a:t>Graficele de antrenare și validare pentru EfficientNet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43983" y="5368517"/>
            <a:ext cx="6376243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"/>
              </a:rPr>
              <a:t>Graficele de antrenare și validare pentru V-CNN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296049" y="9217191"/>
            <a:ext cx="6165519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"/>
              </a:rPr>
              <a:t>Graficele de antrenare și validare pentru ShuffleNet</a:t>
            </a:r>
          </a:p>
        </p:txBody>
      </p:sp>
      <p:sp>
        <p:nvSpPr>
          <p:cNvPr id="12" name="Freeform 12"/>
          <p:cNvSpPr/>
          <p:nvPr/>
        </p:nvSpPr>
        <p:spPr>
          <a:xfrm>
            <a:off x="243472" y="1397231"/>
            <a:ext cx="922318" cy="922318"/>
          </a:xfrm>
          <a:custGeom>
            <a:avLst/>
            <a:gdLst/>
            <a:ahLst/>
            <a:cxnLst/>
            <a:rect l="l" t="t" r="r" b="b"/>
            <a:pathLst>
              <a:path w="922318" h="922318">
                <a:moveTo>
                  <a:pt x="0" y="0"/>
                </a:moveTo>
                <a:lnTo>
                  <a:pt x="922317" y="0"/>
                </a:lnTo>
                <a:lnTo>
                  <a:pt x="922317" y="922318"/>
                </a:lnTo>
                <a:lnTo>
                  <a:pt x="0" y="9223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243472" y="6350340"/>
            <a:ext cx="6510154" cy="2979866"/>
          </a:xfrm>
          <a:custGeom>
            <a:avLst/>
            <a:gdLst/>
            <a:ahLst/>
            <a:cxnLst/>
            <a:rect l="l" t="t" r="r" b="b"/>
            <a:pathLst>
              <a:path w="6510154" h="2979866">
                <a:moveTo>
                  <a:pt x="0" y="0"/>
                </a:moveTo>
                <a:lnTo>
                  <a:pt x="6510154" y="0"/>
                </a:lnTo>
                <a:lnTo>
                  <a:pt x="6510154" y="2979867"/>
                </a:lnTo>
                <a:lnTo>
                  <a:pt x="0" y="29798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243472" y="2625907"/>
            <a:ext cx="6510154" cy="2869861"/>
          </a:xfrm>
          <a:custGeom>
            <a:avLst/>
            <a:gdLst/>
            <a:ahLst/>
            <a:cxnLst/>
            <a:rect l="l" t="t" r="r" b="b"/>
            <a:pathLst>
              <a:path w="6510154" h="2869861">
                <a:moveTo>
                  <a:pt x="0" y="0"/>
                </a:moveTo>
                <a:lnTo>
                  <a:pt x="6510154" y="0"/>
                </a:lnTo>
                <a:lnTo>
                  <a:pt x="6510154" y="2869861"/>
                </a:lnTo>
                <a:lnTo>
                  <a:pt x="0" y="286986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7343983" y="2625907"/>
            <a:ext cx="6165519" cy="2790235"/>
          </a:xfrm>
          <a:custGeom>
            <a:avLst/>
            <a:gdLst/>
            <a:ahLst/>
            <a:cxnLst/>
            <a:rect l="l" t="t" r="r" b="b"/>
            <a:pathLst>
              <a:path w="6165519" h="2790235">
                <a:moveTo>
                  <a:pt x="0" y="0"/>
                </a:moveTo>
                <a:lnTo>
                  <a:pt x="6165520" y="0"/>
                </a:lnTo>
                <a:lnTo>
                  <a:pt x="6165520" y="2790235"/>
                </a:lnTo>
                <a:lnTo>
                  <a:pt x="0" y="279023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7296049" y="6373906"/>
            <a:ext cx="6165519" cy="2890909"/>
          </a:xfrm>
          <a:custGeom>
            <a:avLst/>
            <a:gdLst/>
            <a:ahLst/>
            <a:cxnLst/>
            <a:rect l="l" t="t" r="r" b="b"/>
            <a:pathLst>
              <a:path w="6165519" h="2890909">
                <a:moveTo>
                  <a:pt x="0" y="0"/>
                </a:moveTo>
                <a:lnTo>
                  <a:pt x="6165519" y="0"/>
                </a:lnTo>
                <a:lnTo>
                  <a:pt x="6165519" y="2890910"/>
                </a:lnTo>
                <a:lnTo>
                  <a:pt x="0" y="289091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716" b="-1847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2">
            <a:extLst>
              <a:ext uri="{FF2B5EF4-FFF2-40B4-BE49-F238E27FC236}">
                <a16:creationId xmlns:a16="http://schemas.microsoft.com/office/drawing/2014/main" id="{A4A4E696-F8C8-B870-78A5-B358158BF3E0}"/>
              </a:ext>
            </a:extLst>
          </p:cNvPr>
          <p:cNvSpPr/>
          <p:nvPr/>
        </p:nvSpPr>
        <p:spPr>
          <a:xfrm>
            <a:off x="15261981" y="-1"/>
            <a:ext cx="3026019" cy="4344795"/>
          </a:xfrm>
          <a:custGeom>
            <a:avLst/>
            <a:gdLst/>
            <a:ahLst/>
            <a:cxnLst/>
            <a:rect l="l" t="t" r="r" b="b"/>
            <a:pathLst>
              <a:path w="5420032" h="5114540">
                <a:moveTo>
                  <a:pt x="0" y="0"/>
                </a:moveTo>
                <a:lnTo>
                  <a:pt x="5420032" y="0"/>
                </a:lnTo>
                <a:lnTo>
                  <a:pt x="5420032" y="5114540"/>
                </a:lnTo>
                <a:lnTo>
                  <a:pt x="0" y="5114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7716" r="-7911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6" name="Freeform 3">
            <a:extLst>
              <a:ext uri="{FF2B5EF4-FFF2-40B4-BE49-F238E27FC236}">
                <a16:creationId xmlns:a16="http://schemas.microsoft.com/office/drawing/2014/main" id="{8C26B5AF-66D3-D4C1-070D-6D7D84047E7A}"/>
              </a:ext>
            </a:extLst>
          </p:cNvPr>
          <p:cNvSpPr/>
          <p:nvPr/>
        </p:nvSpPr>
        <p:spPr>
          <a:xfrm>
            <a:off x="-67429" y="1"/>
            <a:ext cx="18355430" cy="10287000"/>
          </a:xfrm>
          <a:custGeom>
            <a:avLst/>
            <a:gdLst/>
            <a:ahLst/>
            <a:cxnLst/>
            <a:rect l="l" t="t" r="r" b="b"/>
            <a:pathLst>
              <a:path w="21583083" h="21583083">
                <a:moveTo>
                  <a:pt x="0" y="0"/>
                </a:moveTo>
                <a:lnTo>
                  <a:pt x="21583083" y="0"/>
                </a:lnTo>
                <a:lnTo>
                  <a:pt x="21583083" y="21583084"/>
                </a:lnTo>
                <a:lnTo>
                  <a:pt x="0" y="215830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7584" b="-10980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7" name="Freeform 4">
            <a:extLst>
              <a:ext uri="{FF2B5EF4-FFF2-40B4-BE49-F238E27FC236}">
                <a16:creationId xmlns:a16="http://schemas.microsoft.com/office/drawing/2014/main" id="{ED5F439D-ECBC-51A3-1D77-60FF963C2CE0}"/>
              </a:ext>
            </a:extLst>
          </p:cNvPr>
          <p:cNvSpPr/>
          <p:nvPr/>
        </p:nvSpPr>
        <p:spPr>
          <a:xfrm>
            <a:off x="-67429" y="6336597"/>
            <a:ext cx="3322146" cy="3950402"/>
          </a:xfrm>
          <a:custGeom>
            <a:avLst/>
            <a:gdLst/>
            <a:ahLst/>
            <a:cxnLst/>
            <a:rect l="l" t="t" r="r" b="b"/>
            <a:pathLst>
              <a:path w="6015894" h="5319938">
                <a:moveTo>
                  <a:pt x="0" y="0"/>
                </a:moveTo>
                <a:lnTo>
                  <a:pt x="6015894" y="0"/>
                </a:lnTo>
                <a:lnTo>
                  <a:pt x="6015894" y="5319938"/>
                </a:lnTo>
                <a:lnTo>
                  <a:pt x="0" y="53199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81084" r="-1" b="-3466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977C16E6-91D4-03F1-6F19-C71E145B3BD2}"/>
              </a:ext>
            </a:extLst>
          </p:cNvPr>
          <p:cNvSpPr/>
          <p:nvPr/>
        </p:nvSpPr>
        <p:spPr>
          <a:xfrm>
            <a:off x="0" y="0"/>
            <a:ext cx="5961141" cy="2113495"/>
          </a:xfrm>
          <a:custGeom>
            <a:avLst/>
            <a:gdLst/>
            <a:ahLst/>
            <a:cxnLst/>
            <a:rect l="l" t="t" r="r" b="b"/>
            <a:pathLst>
              <a:path w="5961141" h="2113495">
                <a:moveTo>
                  <a:pt x="0" y="0"/>
                </a:moveTo>
                <a:lnTo>
                  <a:pt x="5961141" y="0"/>
                </a:lnTo>
                <a:lnTo>
                  <a:pt x="5961141" y="2113495"/>
                </a:lnTo>
                <a:lnTo>
                  <a:pt x="0" y="21134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9" name="Picture 6">
            <a:extLst>
              <a:ext uri="{FF2B5EF4-FFF2-40B4-BE49-F238E27FC236}">
                <a16:creationId xmlns:a16="http://schemas.microsoft.com/office/drawing/2014/main" id="{5402B0A9-7D4F-74A5-92BE-CE6FFEE99BF5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 rot="-5400000">
            <a:off x="8572394" y="4085857"/>
            <a:ext cx="978120" cy="1092872"/>
          </a:xfrm>
          <a:prstGeom prst="rect">
            <a:avLst/>
          </a:prstGeom>
        </p:spPr>
      </p:pic>
      <p:sp>
        <p:nvSpPr>
          <p:cNvPr id="20" name="Freeform 7">
            <a:extLst>
              <a:ext uri="{FF2B5EF4-FFF2-40B4-BE49-F238E27FC236}">
                <a16:creationId xmlns:a16="http://schemas.microsoft.com/office/drawing/2014/main" id="{7E43BE18-AD46-3C2C-F3A8-B767019A6C46}"/>
              </a:ext>
            </a:extLst>
          </p:cNvPr>
          <p:cNvSpPr/>
          <p:nvPr/>
        </p:nvSpPr>
        <p:spPr>
          <a:xfrm>
            <a:off x="3254717" y="3770502"/>
            <a:ext cx="4690015" cy="1723580"/>
          </a:xfrm>
          <a:custGeom>
            <a:avLst/>
            <a:gdLst/>
            <a:ahLst/>
            <a:cxnLst/>
            <a:rect l="l" t="t" r="r" b="b"/>
            <a:pathLst>
              <a:path w="4690015" h="1723580">
                <a:moveTo>
                  <a:pt x="0" y="0"/>
                </a:moveTo>
                <a:lnTo>
                  <a:pt x="4690015" y="0"/>
                </a:lnTo>
                <a:lnTo>
                  <a:pt x="4690015" y="1723581"/>
                </a:lnTo>
                <a:lnTo>
                  <a:pt x="0" y="172358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8">
            <a:extLst>
              <a:ext uri="{FF2B5EF4-FFF2-40B4-BE49-F238E27FC236}">
                <a16:creationId xmlns:a16="http://schemas.microsoft.com/office/drawing/2014/main" id="{AAEC174A-8635-C4E4-3620-ABE6C2211151}"/>
              </a:ext>
            </a:extLst>
          </p:cNvPr>
          <p:cNvSpPr/>
          <p:nvPr/>
        </p:nvSpPr>
        <p:spPr>
          <a:xfrm>
            <a:off x="10179390" y="3770502"/>
            <a:ext cx="4690015" cy="1723580"/>
          </a:xfrm>
          <a:custGeom>
            <a:avLst/>
            <a:gdLst/>
            <a:ahLst/>
            <a:cxnLst/>
            <a:rect l="l" t="t" r="r" b="b"/>
            <a:pathLst>
              <a:path w="4690015" h="1723580">
                <a:moveTo>
                  <a:pt x="0" y="0"/>
                </a:moveTo>
                <a:lnTo>
                  <a:pt x="4690015" y="0"/>
                </a:lnTo>
                <a:lnTo>
                  <a:pt x="4690015" y="1723581"/>
                </a:lnTo>
                <a:lnTo>
                  <a:pt x="0" y="172358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9">
            <a:extLst>
              <a:ext uri="{FF2B5EF4-FFF2-40B4-BE49-F238E27FC236}">
                <a16:creationId xmlns:a16="http://schemas.microsoft.com/office/drawing/2014/main" id="{4C58992B-BF47-1E79-262F-426A8B153F41}"/>
              </a:ext>
            </a:extLst>
          </p:cNvPr>
          <p:cNvSpPr/>
          <p:nvPr/>
        </p:nvSpPr>
        <p:spPr>
          <a:xfrm>
            <a:off x="1028700" y="2334498"/>
            <a:ext cx="889031" cy="889031"/>
          </a:xfrm>
          <a:custGeom>
            <a:avLst/>
            <a:gdLst/>
            <a:ahLst/>
            <a:cxnLst/>
            <a:rect l="l" t="t" r="r" b="b"/>
            <a:pathLst>
              <a:path w="889031" h="889031">
                <a:moveTo>
                  <a:pt x="0" y="0"/>
                </a:moveTo>
                <a:lnTo>
                  <a:pt x="889031" y="0"/>
                </a:lnTo>
                <a:lnTo>
                  <a:pt x="889031" y="889031"/>
                </a:lnTo>
                <a:lnTo>
                  <a:pt x="0" y="88903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10">
            <a:extLst>
              <a:ext uri="{FF2B5EF4-FFF2-40B4-BE49-F238E27FC236}">
                <a16:creationId xmlns:a16="http://schemas.microsoft.com/office/drawing/2014/main" id="{46F329C8-68DF-60A7-07EF-861D0380435C}"/>
              </a:ext>
            </a:extLst>
          </p:cNvPr>
          <p:cNvSpPr/>
          <p:nvPr/>
        </p:nvSpPr>
        <p:spPr>
          <a:xfrm>
            <a:off x="1152490" y="6591460"/>
            <a:ext cx="15983019" cy="2405106"/>
          </a:xfrm>
          <a:custGeom>
            <a:avLst/>
            <a:gdLst/>
            <a:ahLst/>
            <a:cxnLst/>
            <a:rect l="l" t="t" r="r" b="b"/>
            <a:pathLst>
              <a:path w="15983019" h="2405106">
                <a:moveTo>
                  <a:pt x="0" y="0"/>
                </a:moveTo>
                <a:lnTo>
                  <a:pt x="15983020" y="0"/>
                </a:lnTo>
                <a:lnTo>
                  <a:pt x="15983020" y="2405106"/>
                </a:lnTo>
                <a:lnTo>
                  <a:pt x="0" y="240510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87153CD8-3616-863B-1E02-54F30EECB211}"/>
              </a:ext>
            </a:extLst>
          </p:cNvPr>
          <p:cNvSpPr txBox="1"/>
          <p:nvPr/>
        </p:nvSpPr>
        <p:spPr>
          <a:xfrm>
            <a:off x="1239989" y="593725"/>
            <a:ext cx="11728923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Garet"/>
              </a:rPr>
              <a:t>6. Integrare pe Android</a:t>
            </a: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AD71B2AE-D371-0F57-AD60-9038A4ED63C4}"/>
              </a:ext>
            </a:extLst>
          </p:cNvPr>
          <p:cNvSpPr txBox="1"/>
          <p:nvPr/>
        </p:nvSpPr>
        <p:spPr>
          <a:xfrm>
            <a:off x="1863051" y="2294826"/>
            <a:ext cx="10306245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Garet"/>
              </a:rPr>
              <a:t>Convertire în format compact</a:t>
            </a:r>
          </a:p>
        </p:txBody>
      </p:sp>
      <p:sp>
        <p:nvSpPr>
          <p:cNvPr id="26" name="TextBox 13">
            <a:extLst>
              <a:ext uri="{FF2B5EF4-FFF2-40B4-BE49-F238E27FC236}">
                <a16:creationId xmlns:a16="http://schemas.microsoft.com/office/drawing/2014/main" id="{BE1A3816-EA1E-F8BC-EB6F-1006241ACFA2}"/>
              </a:ext>
            </a:extLst>
          </p:cNvPr>
          <p:cNvSpPr txBox="1"/>
          <p:nvPr/>
        </p:nvSpPr>
        <p:spPr>
          <a:xfrm>
            <a:off x="4183277" y="4176680"/>
            <a:ext cx="2832897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Garet"/>
              </a:rPr>
              <a:t>.keras</a:t>
            </a:r>
          </a:p>
        </p:txBody>
      </p:sp>
      <p:sp>
        <p:nvSpPr>
          <p:cNvPr id="27" name="TextBox 14">
            <a:extLst>
              <a:ext uri="{FF2B5EF4-FFF2-40B4-BE49-F238E27FC236}">
                <a16:creationId xmlns:a16="http://schemas.microsoft.com/office/drawing/2014/main" id="{116342DC-0CD4-EDD1-453F-BC3B20395720}"/>
              </a:ext>
            </a:extLst>
          </p:cNvPr>
          <p:cNvSpPr txBox="1"/>
          <p:nvPr/>
        </p:nvSpPr>
        <p:spPr>
          <a:xfrm>
            <a:off x="11107949" y="4176680"/>
            <a:ext cx="2832897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Garet"/>
              </a:rPr>
              <a:t>.tflite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Freeform 2">
            <a:extLst>
              <a:ext uri="{FF2B5EF4-FFF2-40B4-BE49-F238E27FC236}">
                <a16:creationId xmlns:a16="http://schemas.microsoft.com/office/drawing/2014/main" id="{A63D8743-F60E-EB5F-AED8-1C49831284F3}"/>
              </a:ext>
            </a:extLst>
          </p:cNvPr>
          <p:cNvSpPr/>
          <p:nvPr/>
        </p:nvSpPr>
        <p:spPr>
          <a:xfrm>
            <a:off x="14977097" y="-3"/>
            <a:ext cx="3310903" cy="4047853"/>
          </a:xfrm>
          <a:custGeom>
            <a:avLst/>
            <a:gdLst/>
            <a:ahLst/>
            <a:cxnLst/>
            <a:rect l="l" t="t" r="r" b="b"/>
            <a:pathLst>
              <a:path w="5420032" h="5114540">
                <a:moveTo>
                  <a:pt x="0" y="0"/>
                </a:moveTo>
                <a:lnTo>
                  <a:pt x="5420032" y="0"/>
                </a:lnTo>
                <a:lnTo>
                  <a:pt x="5420032" y="5114540"/>
                </a:lnTo>
                <a:lnTo>
                  <a:pt x="0" y="5114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6352" r="-63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9" name="Freeform 4">
            <a:extLst>
              <a:ext uri="{FF2B5EF4-FFF2-40B4-BE49-F238E27FC236}">
                <a16:creationId xmlns:a16="http://schemas.microsoft.com/office/drawing/2014/main" id="{C2CB5950-BF35-4A61-2695-3963A9B1FEAF}"/>
              </a:ext>
            </a:extLst>
          </p:cNvPr>
          <p:cNvSpPr/>
          <p:nvPr/>
        </p:nvSpPr>
        <p:spPr>
          <a:xfrm>
            <a:off x="-54031" y="6126480"/>
            <a:ext cx="3965862" cy="4240049"/>
          </a:xfrm>
          <a:custGeom>
            <a:avLst/>
            <a:gdLst/>
            <a:ahLst/>
            <a:cxnLst/>
            <a:rect l="l" t="t" r="r" b="b"/>
            <a:pathLst>
              <a:path w="6014116" h="5318365">
                <a:moveTo>
                  <a:pt x="0" y="0"/>
                </a:moveTo>
                <a:lnTo>
                  <a:pt x="6014116" y="0"/>
                </a:lnTo>
                <a:lnTo>
                  <a:pt x="6014116" y="5318366"/>
                </a:lnTo>
                <a:lnTo>
                  <a:pt x="0" y="5318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51647" b="-2543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0" name="Freeform 3">
            <a:extLst>
              <a:ext uri="{FF2B5EF4-FFF2-40B4-BE49-F238E27FC236}">
                <a16:creationId xmlns:a16="http://schemas.microsoft.com/office/drawing/2014/main" id="{0A6E5BB7-1B20-4539-BEF5-AC97BE4FFC8D}"/>
              </a:ext>
            </a:extLst>
          </p:cNvPr>
          <p:cNvSpPr/>
          <p:nvPr/>
        </p:nvSpPr>
        <p:spPr>
          <a:xfrm>
            <a:off x="-68885" y="-1"/>
            <a:ext cx="18356885" cy="10287001"/>
          </a:xfrm>
          <a:custGeom>
            <a:avLst/>
            <a:gdLst/>
            <a:ahLst/>
            <a:cxnLst/>
            <a:rect l="l" t="t" r="r" b="b"/>
            <a:pathLst>
              <a:path w="21583083" h="21583083">
                <a:moveTo>
                  <a:pt x="0" y="0"/>
                </a:moveTo>
                <a:lnTo>
                  <a:pt x="21583083" y="0"/>
                </a:lnTo>
                <a:lnTo>
                  <a:pt x="21583083" y="21583083"/>
                </a:lnTo>
                <a:lnTo>
                  <a:pt x="0" y="215830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17575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141" name="Group 5">
            <a:extLst>
              <a:ext uri="{FF2B5EF4-FFF2-40B4-BE49-F238E27FC236}">
                <a16:creationId xmlns:a16="http://schemas.microsoft.com/office/drawing/2014/main" id="{139C94D4-CB4D-4AD2-B685-F37F15B57BA6}"/>
              </a:ext>
            </a:extLst>
          </p:cNvPr>
          <p:cNvGrpSpPr/>
          <p:nvPr/>
        </p:nvGrpSpPr>
        <p:grpSpPr>
          <a:xfrm>
            <a:off x="2510975" y="3243507"/>
            <a:ext cx="13534624" cy="6452934"/>
            <a:chOff x="0" y="0"/>
            <a:chExt cx="812800" cy="387521"/>
          </a:xfrm>
        </p:grpSpPr>
        <p:sp>
          <p:nvSpPr>
            <p:cNvPr id="142" name="Freeform 6">
              <a:extLst>
                <a:ext uri="{FF2B5EF4-FFF2-40B4-BE49-F238E27FC236}">
                  <a16:creationId xmlns:a16="http://schemas.microsoft.com/office/drawing/2014/main" id="{13D25C2B-8053-88A1-8B25-EA0B7C6464E6}"/>
                </a:ext>
              </a:extLst>
            </p:cNvPr>
            <p:cNvSpPr/>
            <p:nvPr/>
          </p:nvSpPr>
          <p:spPr>
            <a:xfrm>
              <a:off x="0" y="0"/>
              <a:ext cx="812800" cy="387521"/>
            </a:xfrm>
            <a:custGeom>
              <a:avLst/>
              <a:gdLst/>
              <a:ahLst/>
              <a:cxnLst/>
              <a:rect l="l" t="t" r="r" b="b"/>
              <a:pathLst>
                <a:path w="812800" h="387521">
                  <a:moveTo>
                    <a:pt x="137822" y="0"/>
                  </a:moveTo>
                  <a:lnTo>
                    <a:pt x="674978" y="0"/>
                  </a:lnTo>
                  <a:cubicBezTo>
                    <a:pt x="751095" y="0"/>
                    <a:pt x="812800" y="61705"/>
                    <a:pt x="812800" y="137822"/>
                  </a:cubicBezTo>
                  <a:lnTo>
                    <a:pt x="812800" y="249699"/>
                  </a:lnTo>
                  <a:cubicBezTo>
                    <a:pt x="812800" y="325816"/>
                    <a:pt x="751095" y="387521"/>
                    <a:pt x="674978" y="387521"/>
                  </a:cubicBezTo>
                  <a:lnTo>
                    <a:pt x="137822" y="387521"/>
                  </a:lnTo>
                  <a:cubicBezTo>
                    <a:pt x="101269" y="387521"/>
                    <a:pt x="66214" y="373000"/>
                    <a:pt x="40367" y="347154"/>
                  </a:cubicBezTo>
                  <a:cubicBezTo>
                    <a:pt x="14520" y="321307"/>
                    <a:pt x="0" y="286251"/>
                    <a:pt x="0" y="249699"/>
                  </a:cubicBezTo>
                  <a:lnTo>
                    <a:pt x="0" y="137822"/>
                  </a:lnTo>
                  <a:cubicBezTo>
                    <a:pt x="0" y="61705"/>
                    <a:pt x="61705" y="0"/>
                    <a:pt x="137822" y="0"/>
                  </a:cubicBezTo>
                  <a:close/>
                </a:path>
              </a:pathLst>
            </a:custGeom>
            <a:solidFill>
              <a:srgbClr val="D9F8FF"/>
            </a:solidFill>
          </p:spPr>
          <p:txBody>
            <a:bodyPr/>
            <a:lstStyle/>
            <a:p>
              <a:endParaRPr lang="ro-RO" dirty="0"/>
            </a:p>
          </p:txBody>
        </p:sp>
        <p:sp>
          <p:nvSpPr>
            <p:cNvPr id="143" name="TextBox 7">
              <a:extLst>
                <a:ext uri="{FF2B5EF4-FFF2-40B4-BE49-F238E27FC236}">
                  <a16:creationId xmlns:a16="http://schemas.microsoft.com/office/drawing/2014/main" id="{7B14CA2B-ECB1-49F0-5586-AA871A115F9B}"/>
                </a:ext>
              </a:extLst>
            </p:cNvPr>
            <p:cNvSpPr txBox="1"/>
            <p:nvPr/>
          </p:nvSpPr>
          <p:spPr>
            <a:xfrm>
              <a:off x="0" y="-38100"/>
              <a:ext cx="812800" cy="425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cxnSp>
        <p:nvCxnSpPr>
          <p:cNvPr id="144" name="Connector: Curved 143">
            <a:extLst>
              <a:ext uri="{FF2B5EF4-FFF2-40B4-BE49-F238E27FC236}">
                <a16:creationId xmlns:a16="http://schemas.microsoft.com/office/drawing/2014/main" id="{C72998DB-959A-A136-5875-4FBF388E955B}"/>
              </a:ext>
            </a:extLst>
          </p:cNvPr>
          <p:cNvCxnSpPr>
            <a:cxnSpLocks/>
            <a:endCxn id="189" idx="0"/>
          </p:cNvCxnSpPr>
          <p:nvPr/>
        </p:nvCxnSpPr>
        <p:spPr>
          <a:xfrm flipV="1">
            <a:off x="7886395" y="4083093"/>
            <a:ext cx="6195922" cy="382772"/>
          </a:xfrm>
          <a:prstGeom prst="curvedConnector4">
            <a:avLst>
              <a:gd name="adj1" fmla="val 41362"/>
              <a:gd name="adj2" fmla="val 159722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45" name="Group 30">
            <a:extLst>
              <a:ext uri="{FF2B5EF4-FFF2-40B4-BE49-F238E27FC236}">
                <a16:creationId xmlns:a16="http://schemas.microsoft.com/office/drawing/2014/main" id="{220BADD2-4362-82A8-6975-47EFE7FD7027}"/>
              </a:ext>
            </a:extLst>
          </p:cNvPr>
          <p:cNvGrpSpPr/>
          <p:nvPr/>
        </p:nvGrpSpPr>
        <p:grpSpPr>
          <a:xfrm>
            <a:off x="6497450" y="4063223"/>
            <a:ext cx="2763318" cy="700965"/>
            <a:chOff x="0" y="0"/>
            <a:chExt cx="992859" cy="168458"/>
          </a:xfrm>
        </p:grpSpPr>
        <p:sp>
          <p:nvSpPr>
            <p:cNvPr id="146" name="Freeform 31">
              <a:extLst>
                <a:ext uri="{FF2B5EF4-FFF2-40B4-BE49-F238E27FC236}">
                  <a16:creationId xmlns:a16="http://schemas.microsoft.com/office/drawing/2014/main" id="{DB3AAA41-2086-83DD-B991-2BBD5640DB91}"/>
                </a:ext>
              </a:extLst>
            </p:cNvPr>
            <p:cNvSpPr/>
            <p:nvPr/>
          </p:nvSpPr>
          <p:spPr>
            <a:xfrm>
              <a:off x="0" y="0"/>
              <a:ext cx="992859" cy="168458"/>
            </a:xfrm>
            <a:custGeom>
              <a:avLst/>
              <a:gdLst/>
              <a:ahLst/>
              <a:cxnLst/>
              <a:rect l="l" t="t" r="r" b="b"/>
              <a:pathLst>
                <a:path w="992859" h="168458">
                  <a:moveTo>
                    <a:pt x="58835" y="0"/>
                  </a:moveTo>
                  <a:lnTo>
                    <a:pt x="934024" y="0"/>
                  </a:lnTo>
                  <a:cubicBezTo>
                    <a:pt x="949628" y="0"/>
                    <a:pt x="964593" y="6199"/>
                    <a:pt x="975627" y="17232"/>
                  </a:cubicBezTo>
                  <a:cubicBezTo>
                    <a:pt x="986661" y="28266"/>
                    <a:pt x="992859" y="43231"/>
                    <a:pt x="992859" y="58835"/>
                  </a:cubicBezTo>
                  <a:lnTo>
                    <a:pt x="992859" y="109623"/>
                  </a:lnTo>
                  <a:cubicBezTo>
                    <a:pt x="992859" y="125227"/>
                    <a:pt x="986661" y="140192"/>
                    <a:pt x="975627" y="151226"/>
                  </a:cubicBezTo>
                  <a:cubicBezTo>
                    <a:pt x="964593" y="162259"/>
                    <a:pt x="949628" y="168458"/>
                    <a:pt x="934024" y="168458"/>
                  </a:cubicBezTo>
                  <a:lnTo>
                    <a:pt x="58835" y="168458"/>
                  </a:lnTo>
                  <a:cubicBezTo>
                    <a:pt x="43231" y="168458"/>
                    <a:pt x="28266" y="162259"/>
                    <a:pt x="17232" y="151226"/>
                  </a:cubicBezTo>
                  <a:cubicBezTo>
                    <a:pt x="6199" y="140192"/>
                    <a:pt x="0" y="125227"/>
                    <a:pt x="0" y="109623"/>
                  </a:cubicBezTo>
                  <a:lnTo>
                    <a:pt x="0" y="58835"/>
                  </a:lnTo>
                  <a:cubicBezTo>
                    <a:pt x="0" y="43231"/>
                    <a:pt x="6199" y="28266"/>
                    <a:pt x="17232" y="17232"/>
                  </a:cubicBezTo>
                  <a:cubicBezTo>
                    <a:pt x="28266" y="6199"/>
                    <a:pt x="43231" y="0"/>
                    <a:pt x="58835" y="0"/>
                  </a:cubicBezTo>
                  <a:close/>
                </a:path>
              </a:pathLst>
            </a:custGeom>
            <a:solidFill>
              <a:srgbClr val="AED768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TextBox 32">
              <a:extLst>
                <a:ext uri="{FF2B5EF4-FFF2-40B4-BE49-F238E27FC236}">
                  <a16:creationId xmlns:a16="http://schemas.microsoft.com/office/drawing/2014/main" id="{6D8153EC-E20D-3E9A-4D6F-E721089E60BC}"/>
                </a:ext>
              </a:extLst>
            </p:cNvPr>
            <p:cNvSpPr txBox="1"/>
            <p:nvPr/>
          </p:nvSpPr>
          <p:spPr>
            <a:xfrm>
              <a:off x="0" y="-28575"/>
              <a:ext cx="992859" cy="197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48" name="Freeform 8">
            <a:extLst>
              <a:ext uri="{FF2B5EF4-FFF2-40B4-BE49-F238E27FC236}">
                <a16:creationId xmlns:a16="http://schemas.microsoft.com/office/drawing/2014/main" id="{51281A47-246F-59C7-5F45-804F8C55BC0A}"/>
              </a:ext>
            </a:extLst>
          </p:cNvPr>
          <p:cNvSpPr/>
          <p:nvPr/>
        </p:nvSpPr>
        <p:spPr>
          <a:xfrm>
            <a:off x="0" y="0"/>
            <a:ext cx="5961141" cy="2113495"/>
          </a:xfrm>
          <a:custGeom>
            <a:avLst/>
            <a:gdLst/>
            <a:ahLst/>
            <a:cxnLst/>
            <a:rect l="l" t="t" r="r" b="b"/>
            <a:pathLst>
              <a:path w="5961141" h="2113495">
                <a:moveTo>
                  <a:pt x="0" y="0"/>
                </a:moveTo>
                <a:lnTo>
                  <a:pt x="5961141" y="0"/>
                </a:lnTo>
                <a:lnTo>
                  <a:pt x="5961141" y="2113495"/>
                </a:lnTo>
                <a:lnTo>
                  <a:pt x="0" y="21134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9" name="TextBox 9">
            <a:extLst>
              <a:ext uri="{FF2B5EF4-FFF2-40B4-BE49-F238E27FC236}">
                <a16:creationId xmlns:a16="http://schemas.microsoft.com/office/drawing/2014/main" id="{D77D4124-77BF-7E96-6C71-F86AEB88C567}"/>
              </a:ext>
            </a:extLst>
          </p:cNvPr>
          <p:cNvSpPr txBox="1"/>
          <p:nvPr/>
        </p:nvSpPr>
        <p:spPr>
          <a:xfrm>
            <a:off x="582191" y="365125"/>
            <a:ext cx="11728923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Garet"/>
              </a:rPr>
              <a:t>6. Integrare pe Android</a:t>
            </a:r>
          </a:p>
        </p:txBody>
      </p:sp>
      <p:sp>
        <p:nvSpPr>
          <p:cNvPr id="150" name="TextBox 10">
            <a:extLst>
              <a:ext uri="{FF2B5EF4-FFF2-40B4-BE49-F238E27FC236}">
                <a16:creationId xmlns:a16="http://schemas.microsoft.com/office/drawing/2014/main" id="{F3F3D735-3AEB-2DAC-A284-3327BE3844BC}"/>
              </a:ext>
            </a:extLst>
          </p:cNvPr>
          <p:cNvSpPr txBox="1"/>
          <p:nvPr/>
        </p:nvSpPr>
        <p:spPr>
          <a:xfrm>
            <a:off x="1649768" y="1977667"/>
            <a:ext cx="10306245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Garet"/>
              </a:rPr>
              <a:t>Arhitectura Aplicației</a:t>
            </a:r>
          </a:p>
        </p:txBody>
      </p:sp>
      <p:sp>
        <p:nvSpPr>
          <p:cNvPr id="151" name="Freeform 11">
            <a:extLst>
              <a:ext uri="{FF2B5EF4-FFF2-40B4-BE49-F238E27FC236}">
                <a16:creationId xmlns:a16="http://schemas.microsoft.com/office/drawing/2014/main" id="{5A9E1E6A-00CC-7F7F-04C6-864DF47D4EEF}"/>
              </a:ext>
            </a:extLst>
          </p:cNvPr>
          <p:cNvSpPr/>
          <p:nvPr/>
        </p:nvSpPr>
        <p:spPr>
          <a:xfrm>
            <a:off x="582191" y="2017339"/>
            <a:ext cx="889031" cy="889031"/>
          </a:xfrm>
          <a:custGeom>
            <a:avLst/>
            <a:gdLst/>
            <a:ahLst/>
            <a:cxnLst/>
            <a:rect l="l" t="t" r="r" b="b"/>
            <a:pathLst>
              <a:path w="889031" h="889031">
                <a:moveTo>
                  <a:pt x="0" y="0"/>
                </a:moveTo>
                <a:lnTo>
                  <a:pt x="889031" y="0"/>
                </a:lnTo>
                <a:lnTo>
                  <a:pt x="889031" y="889031"/>
                </a:lnTo>
                <a:lnTo>
                  <a:pt x="0" y="8890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2" name="Group 12">
            <a:extLst>
              <a:ext uri="{FF2B5EF4-FFF2-40B4-BE49-F238E27FC236}">
                <a16:creationId xmlns:a16="http://schemas.microsoft.com/office/drawing/2014/main" id="{EC749F38-1F8C-A8A2-19CF-5079EB16850A}"/>
              </a:ext>
            </a:extLst>
          </p:cNvPr>
          <p:cNvGrpSpPr/>
          <p:nvPr/>
        </p:nvGrpSpPr>
        <p:grpSpPr>
          <a:xfrm>
            <a:off x="7051394" y="7661978"/>
            <a:ext cx="3161218" cy="452721"/>
            <a:chOff x="0" y="0"/>
            <a:chExt cx="1135825" cy="162663"/>
          </a:xfrm>
        </p:grpSpPr>
        <p:sp>
          <p:nvSpPr>
            <p:cNvPr id="153" name="Freeform 13">
              <a:extLst>
                <a:ext uri="{FF2B5EF4-FFF2-40B4-BE49-F238E27FC236}">
                  <a16:creationId xmlns:a16="http://schemas.microsoft.com/office/drawing/2014/main" id="{632906CD-DE6D-296D-FA3E-1654F5AF619F}"/>
                </a:ext>
              </a:extLst>
            </p:cNvPr>
            <p:cNvSpPr/>
            <p:nvPr/>
          </p:nvSpPr>
          <p:spPr>
            <a:xfrm>
              <a:off x="0" y="0"/>
              <a:ext cx="1135825" cy="162663"/>
            </a:xfrm>
            <a:custGeom>
              <a:avLst/>
              <a:gdLst/>
              <a:ahLst/>
              <a:cxnLst/>
              <a:rect l="l" t="t" r="r" b="b"/>
              <a:pathLst>
                <a:path w="1135825" h="162663">
                  <a:moveTo>
                    <a:pt x="51430" y="0"/>
                  </a:moveTo>
                  <a:lnTo>
                    <a:pt x="1084395" y="0"/>
                  </a:lnTo>
                  <a:cubicBezTo>
                    <a:pt x="1098035" y="0"/>
                    <a:pt x="1111117" y="5418"/>
                    <a:pt x="1120761" y="15063"/>
                  </a:cubicBezTo>
                  <a:cubicBezTo>
                    <a:pt x="1130406" y="24708"/>
                    <a:pt x="1135825" y="37790"/>
                    <a:pt x="1135825" y="51430"/>
                  </a:cubicBezTo>
                  <a:lnTo>
                    <a:pt x="1135825" y="111233"/>
                  </a:lnTo>
                  <a:cubicBezTo>
                    <a:pt x="1135825" y="139637"/>
                    <a:pt x="1112799" y="162663"/>
                    <a:pt x="1084395" y="162663"/>
                  </a:cubicBezTo>
                  <a:lnTo>
                    <a:pt x="51430" y="162663"/>
                  </a:lnTo>
                  <a:cubicBezTo>
                    <a:pt x="23026" y="162663"/>
                    <a:pt x="0" y="139637"/>
                    <a:pt x="0" y="111233"/>
                  </a:cubicBezTo>
                  <a:lnTo>
                    <a:pt x="0" y="51430"/>
                  </a:lnTo>
                  <a:cubicBezTo>
                    <a:pt x="0" y="23026"/>
                    <a:pt x="23026" y="0"/>
                    <a:pt x="51430" y="0"/>
                  </a:cubicBezTo>
                  <a:close/>
                </a:path>
              </a:pathLst>
            </a:custGeom>
            <a:solidFill>
              <a:srgbClr val="19DC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TextBox 14">
              <a:extLst>
                <a:ext uri="{FF2B5EF4-FFF2-40B4-BE49-F238E27FC236}">
                  <a16:creationId xmlns:a16="http://schemas.microsoft.com/office/drawing/2014/main" id="{14CB3F6E-0441-EF1D-003D-E771C20780CB}"/>
                </a:ext>
              </a:extLst>
            </p:cNvPr>
            <p:cNvSpPr txBox="1"/>
            <p:nvPr/>
          </p:nvSpPr>
          <p:spPr>
            <a:xfrm>
              <a:off x="0" y="-28575"/>
              <a:ext cx="1135825" cy="191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55" name="Group 15">
            <a:extLst>
              <a:ext uri="{FF2B5EF4-FFF2-40B4-BE49-F238E27FC236}">
                <a16:creationId xmlns:a16="http://schemas.microsoft.com/office/drawing/2014/main" id="{BE1D7CD2-6CDC-317D-D54F-42AEA829FF5B}"/>
              </a:ext>
            </a:extLst>
          </p:cNvPr>
          <p:cNvGrpSpPr/>
          <p:nvPr/>
        </p:nvGrpSpPr>
        <p:grpSpPr>
          <a:xfrm>
            <a:off x="6208049" y="6514621"/>
            <a:ext cx="3070238" cy="440595"/>
            <a:chOff x="0" y="0"/>
            <a:chExt cx="1337183" cy="191893"/>
          </a:xfrm>
        </p:grpSpPr>
        <p:sp>
          <p:nvSpPr>
            <p:cNvPr id="156" name="Freeform 16">
              <a:extLst>
                <a:ext uri="{FF2B5EF4-FFF2-40B4-BE49-F238E27FC236}">
                  <a16:creationId xmlns:a16="http://schemas.microsoft.com/office/drawing/2014/main" id="{87C7B6ED-A7E4-ED54-75C4-F694058A5C17}"/>
                </a:ext>
              </a:extLst>
            </p:cNvPr>
            <p:cNvSpPr/>
            <p:nvPr/>
          </p:nvSpPr>
          <p:spPr>
            <a:xfrm>
              <a:off x="0" y="0"/>
              <a:ext cx="1337183" cy="191893"/>
            </a:xfrm>
            <a:custGeom>
              <a:avLst/>
              <a:gdLst/>
              <a:ahLst/>
              <a:cxnLst/>
              <a:rect l="l" t="t" r="r" b="b"/>
              <a:pathLst>
                <a:path w="1337183" h="191893">
                  <a:moveTo>
                    <a:pt x="52954" y="0"/>
                  </a:moveTo>
                  <a:lnTo>
                    <a:pt x="1284230" y="0"/>
                  </a:lnTo>
                  <a:cubicBezTo>
                    <a:pt x="1298274" y="0"/>
                    <a:pt x="1311743" y="5579"/>
                    <a:pt x="1321674" y="15510"/>
                  </a:cubicBezTo>
                  <a:cubicBezTo>
                    <a:pt x="1331604" y="25441"/>
                    <a:pt x="1337183" y="38909"/>
                    <a:pt x="1337183" y="52954"/>
                  </a:cubicBezTo>
                  <a:lnTo>
                    <a:pt x="1337183" y="138939"/>
                  </a:lnTo>
                  <a:cubicBezTo>
                    <a:pt x="1337183" y="152983"/>
                    <a:pt x="1331604" y="166452"/>
                    <a:pt x="1321674" y="176383"/>
                  </a:cubicBezTo>
                  <a:cubicBezTo>
                    <a:pt x="1311743" y="186314"/>
                    <a:pt x="1298274" y="191893"/>
                    <a:pt x="1284230" y="191893"/>
                  </a:cubicBezTo>
                  <a:lnTo>
                    <a:pt x="52954" y="191893"/>
                  </a:lnTo>
                  <a:cubicBezTo>
                    <a:pt x="38909" y="191893"/>
                    <a:pt x="25441" y="186314"/>
                    <a:pt x="15510" y="176383"/>
                  </a:cubicBezTo>
                  <a:cubicBezTo>
                    <a:pt x="5579" y="166452"/>
                    <a:pt x="0" y="152983"/>
                    <a:pt x="0" y="138939"/>
                  </a:cubicBezTo>
                  <a:lnTo>
                    <a:pt x="0" y="52954"/>
                  </a:lnTo>
                  <a:cubicBezTo>
                    <a:pt x="0" y="38909"/>
                    <a:pt x="5579" y="25441"/>
                    <a:pt x="15510" y="15510"/>
                  </a:cubicBezTo>
                  <a:cubicBezTo>
                    <a:pt x="25441" y="5579"/>
                    <a:pt x="38909" y="0"/>
                    <a:pt x="52954" y="0"/>
                  </a:cubicBezTo>
                  <a:close/>
                </a:path>
              </a:pathLst>
            </a:custGeom>
            <a:solidFill>
              <a:srgbClr val="EF7C8E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TextBox 17">
              <a:extLst>
                <a:ext uri="{FF2B5EF4-FFF2-40B4-BE49-F238E27FC236}">
                  <a16:creationId xmlns:a16="http://schemas.microsoft.com/office/drawing/2014/main" id="{B7FC3EE2-661E-799D-43D3-51785F354EA8}"/>
                </a:ext>
              </a:extLst>
            </p:cNvPr>
            <p:cNvSpPr txBox="1"/>
            <p:nvPr/>
          </p:nvSpPr>
          <p:spPr>
            <a:xfrm>
              <a:off x="0" y="-28575"/>
              <a:ext cx="1337183" cy="2204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58" name="Group 18">
            <a:extLst>
              <a:ext uri="{FF2B5EF4-FFF2-40B4-BE49-F238E27FC236}">
                <a16:creationId xmlns:a16="http://schemas.microsoft.com/office/drawing/2014/main" id="{702C28A4-102D-B1B6-74F2-97B8E6095E80}"/>
              </a:ext>
            </a:extLst>
          </p:cNvPr>
          <p:cNvGrpSpPr/>
          <p:nvPr/>
        </p:nvGrpSpPr>
        <p:grpSpPr>
          <a:xfrm>
            <a:off x="3131262" y="5513437"/>
            <a:ext cx="2909100" cy="452721"/>
            <a:chOff x="0" y="0"/>
            <a:chExt cx="1045239" cy="162663"/>
          </a:xfrm>
        </p:grpSpPr>
        <p:sp>
          <p:nvSpPr>
            <p:cNvPr id="159" name="Freeform 19">
              <a:extLst>
                <a:ext uri="{FF2B5EF4-FFF2-40B4-BE49-F238E27FC236}">
                  <a16:creationId xmlns:a16="http://schemas.microsoft.com/office/drawing/2014/main" id="{56FDB5B2-9D7C-695D-FECC-80647ACA17A4}"/>
                </a:ext>
              </a:extLst>
            </p:cNvPr>
            <p:cNvSpPr/>
            <p:nvPr/>
          </p:nvSpPr>
          <p:spPr>
            <a:xfrm>
              <a:off x="0" y="0"/>
              <a:ext cx="1045239" cy="162663"/>
            </a:xfrm>
            <a:custGeom>
              <a:avLst/>
              <a:gdLst/>
              <a:ahLst/>
              <a:cxnLst/>
              <a:rect l="l" t="t" r="r" b="b"/>
              <a:pathLst>
                <a:path w="1045239" h="162663">
                  <a:moveTo>
                    <a:pt x="55887" y="0"/>
                  </a:moveTo>
                  <a:lnTo>
                    <a:pt x="989352" y="0"/>
                  </a:lnTo>
                  <a:cubicBezTo>
                    <a:pt x="1004174" y="0"/>
                    <a:pt x="1018389" y="5888"/>
                    <a:pt x="1028870" y="16369"/>
                  </a:cubicBezTo>
                  <a:cubicBezTo>
                    <a:pt x="1039351" y="26850"/>
                    <a:pt x="1045239" y="41065"/>
                    <a:pt x="1045239" y="55887"/>
                  </a:cubicBezTo>
                  <a:lnTo>
                    <a:pt x="1045239" y="106776"/>
                  </a:lnTo>
                  <a:cubicBezTo>
                    <a:pt x="1045239" y="121598"/>
                    <a:pt x="1039351" y="135813"/>
                    <a:pt x="1028870" y="146294"/>
                  </a:cubicBezTo>
                  <a:cubicBezTo>
                    <a:pt x="1018389" y="156775"/>
                    <a:pt x="1004174" y="162663"/>
                    <a:pt x="989352" y="162663"/>
                  </a:cubicBezTo>
                  <a:lnTo>
                    <a:pt x="55887" y="162663"/>
                  </a:lnTo>
                  <a:cubicBezTo>
                    <a:pt x="41065" y="162663"/>
                    <a:pt x="26850" y="156775"/>
                    <a:pt x="16369" y="146294"/>
                  </a:cubicBezTo>
                  <a:cubicBezTo>
                    <a:pt x="5888" y="135813"/>
                    <a:pt x="0" y="121598"/>
                    <a:pt x="0" y="106776"/>
                  </a:cubicBezTo>
                  <a:lnTo>
                    <a:pt x="0" y="55887"/>
                  </a:lnTo>
                  <a:cubicBezTo>
                    <a:pt x="0" y="41065"/>
                    <a:pt x="5888" y="26850"/>
                    <a:pt x="16369" y="16369"/>
                  </a:cubicBezTo>
                  <a:cubicBezTo>
                    <a:pt x="26850" y="5888"/>
                    <a:pt x="41065" y="0"/>
                    <a:pt x="55887" y="0"/>
                  </a:cubicBezTo>
                  <a:close/>
                </a:path>
              </a:pathLst>
            </a:custGeom>
            <a:solidFill>
              <a:srgbClr val="FBD16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TextBox 20">
              <a:extLst>
                <a:ext uri="{FF2B5EF4-FFF2-40B4-BE49-F238E27FC236}">
                  <a16:creationId xmlns:a16="http://schemas.microsoft.com/office/drawing/2014/main" id="{1569589A-3B3B-3253-192C-5ECE43DB98D6}"/>
                </a:ext>
              </a:extLst>
            </p:cNvPr>
            <p:cNvSpPr txBox="1"/>
            <p:nvPr/>
          </p:nvSpPr>
          <p:spPr>
            <a:xfrm>
              <a:off x="0" y="-28575"/>
              <a:ext cx="1045239" cy="191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61" name="Group 21">
            <a:extLst>
              <a:ext uri="{FF2B5EF4-FFF2-40B4-BE49-F238E27FC236}">
                <a16:creationId xmlns:a16="http://schemas.microsoft.com/office/drawing/2014/main" id="{6D48812D-3C2A-DFB5-484A-F1ED65D70660}"/>
              </a:ext>
            </a:extLst>
          </p:cNvPr>
          <p:cNvGrpSpPr/>
          <p:nvPr/>
        </p:nvGrpSpPr>
        <p:grpSpPr>
          <a:xfrm>
            <a:off x="3149325" y="6048605"/>
            <a:ext cx="2862356" cy="452442"/>
            <a:chOff x="0" y="0"/>
            <a:chExt cx="1028444" cy="162562"/>
          </a:xfrm>
        </p:grpSpPr>
        <p:sp>
          <p:nvSpPr>
            <p:cNvPr id="162" name="Freeform 22">
              <a:extLst>
                <a:ext uri="{FF2B5EF4-FFF2-40B4-BE49-F238E27FC236}">
                  <a16:creationId xmlns:a16="http://schemas.microsoft.com/office/drawing/2014/main" id="{7B9C166D-05B8-4076-28A5-9A0A76D2AE82}"/>
                </a:ext>
              </a:extLst>
            </p:cNvPr>
            <p:cNvSpPr/>
            <p:nvPr/>
          </p:nvSpPr>
          <p:spPr>
            <a:xfrm>
              <a:off x="0" y="0"/>
              <a:ext cx="1028444" cy="162562"/>
            </a:xfrm>
            <a:custGeom>
              <a:avLst/>
              <a:gdLst/>
              <a:ahLst/>
              <a:cxnLst/>
              <a:rect l="l" t="t" r="r" b="b"/>
              <a:pathLst>
                <a:path w="1028444" h="162562">
                  <a:moveTo>
                    <a:pt x="56799" y="0"/>
                  </a:moveTo>
                  <a:lnTo>
                    <a:pt x="971644" y="0"/>
                  </a:lnTo>
                  <a:cubicBezTo>
                    <a:pt x="1003014" y="0"/>
                    <a:pt x="1028444" y="25430"/>
                    <a:pt x="1028444" y="56799"/>
                  </a:cubicBezTo>
                  <a:lnTo>
                    <a:pt x="1028444" y="105763"/>
                  </a:lnTo>
                  <a:cubicBezTo>
                    <a:pt x="1028444" y="120827"/>
                    <a:pt x="1022460" y="135274"/>
                    <a:pt x="1011808" y="145926"/>
                  </a:cubicBezTo>
                  <a:cubicBezTo>
                    <a:pt x="1001156" y="156578"/>
                    <a:pt x="986708" y="162562"/>
                    <a:pt x="971644" y="162562"/>
                  </a:cubicBezTo>
                  <a:lnTo>
                    <a:pt x="56799" y="162562"/>
                  </a:lnTo>
                  <a:cubicBezTo>
                    <a:pt x="25430" y="162562"/>
                    <a:pt x="0" y="137132"/>
                    <a:pt x="0" y="105763"/>
                  </a:cubicBezTo>
                  <a:lnTo>
                    <a:pt x="0" y="56799"/>
                  </a:lnTo>
                  <a:cubicBezTo>
                    <a:pt x="0" y="25430"/>
                    <a:pt x="25430" y="0"/>
                    <a:pt x="56799" y="0"/>
                  </a:cubicBezTo>
                  <a:close/>
                </a:path>
              </a:pathLst>
            </a:custGeom>
            <a:solidFill>
              <a:srgbClr val="FBD16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TextBox 23">
              <a:extLst>
                <a:ext uri="{FF2B5EF4-FFF2-40B4-BE49-F238E27FC236}">
                  <a16:creationId xmlns:a16="http://schemas.microsoft.com/office/drawing/2014/main" id="{3BEE1D75-5CAF-2E32-8845-1A2B3EAC6736}"/>
                </a:ext>
              </a:extLst>
            </p:cNvPr>
            <p:cNvSpPr txBox="1"/>
            <p:nvPr/>
          </p:nvSpPr>
          <p:spPr>
            <a:xfrm>
              <a:off x="0" y="-28575"/>
              <a:ext cx="1028444" cy="191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64" name="Group 24">
            <a:extLst>
              <a:ext uri="{FF2B5EF4-FFF2-40B4-BE49-F238E27FC236}">
                <a16:creationId xmlns:a16="http://schemas.microsoft.com/office/drawing/2014/main" id="{6A977D7D-A87D-662E-1853-C1914B748A35}"/>
              </a:ext>
            </a:extLst>
          </p:cNvPr>
          <p:cNvGrpSpPr/>
          <p:nvPr/>
        </p:nvGrpSpPr>
        <p:grpSpPr>
          <a:xfrm>
            <a:off x="10773410" y="6097645"/>
            <a:ext cx="2262178" cy="452721"/>
            <a:chOff x="0" y="0"/>
            <a:chExt cx="812800" cy="162663"/>
          </a:xfrm>
        </p:grpSpPr>
        <p:sp>
          <p:nvSpPr>
            <p:cNvPr id="165" name="Freeform 25">
              <a:extLst>
                <a:ext uri="{FF2B5EF4-FFF2-40B4-BE49-F238E27FC236}">
                  <a16:creationId xmlns:a16="http://schemas.microsoft.com/office/drawing/2014/main" id="{BD4D7F2A-069B-6886-9698-926E7F85B96D}"/>
                </a:ext>
              </a:extLst>
            </p:cNvPr>
            <p:cNvSpPr/>
            <p:nvPr/>
          </p:nvSpPr>
          <p:spPr>
            <a:xfrm>
              <a:off x="0" y="0"/>
              <a:ext cx="812800" cy="162663"/>
            </a:xfrm>
            <a:custGeom>
              <a:avLst/>
              <a:gdLst/>
              <a:ahLst/>
              <a:cxnLst/>
              <a:rect l="l" t="t" r="r" b="b"/>
              <a:pathLst>
                <a:path w="812800" h="162663">
                  <a:moveTo>
                    <a:pt x="71869" y="0"/>
                  </a:moveTo>
                  <a:lnTo>
                    <a:pt x="740931" y="0"/>
                  </a:lnTo>
                  <a:cubicBezTo>
                    <a:pt x="780623" y="0"/>
                    <a:pt x="812800" y="32177"/>
                    <a:pt x="812800" y="71869"/>
                  </a:cubicBezTo>
                  <a:lnTo>
                    <a:pt x="812800" y="90794"/>
                  </a:lnTo>
                  <a:cubicBezTo>
                    <a:pt x="812800" y="109854"/>
                    <a:pt x="805228" y="128135"/>
                    <a:pt x="791750" y="141613"/>
                  </a:cubicBezTo>
                  <a:cubicBezTo>
                    <a:pt x="778272" y="155091"/>
                    <a:pt x="759992" y="162663"/>
                    <a:pt x="740931" y="162663"/>
                  </a:cubicBezTo>
                  <a:lnTo>
                    <a:pt x="71869" y="162663"/>
                  </a:lnTo>
                  <a:cubicBezTo>
                    <a:pt x="32177" y="162663"/>
                    <a:pt x="0" y="130486"/>
                    <a:pt x="0" y="90794"/>
                  </a:cubicBezTo>
                  <a:lnTo>
                    <a:pt x="0" y="71869"/>
                  </a:lnTo>
                  <a:cubicBezTo>
                    <a:pt x="0" y="32177"/>
                    <a:pt x="32177" y="0"/>
                    <a:pt x="71869" y="0"/>
                  </a:cubicBezTo>
                  <a:close/>
                </a:path>
              </a:pathLst>
            </a:custGeom>
            <a:solidFill>
              <a:srgbClr val="FF914D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TextBox 26">
              <a:extLst>
                <a:ext uri="{FF2B5EF4-FFF2-40B4-BE49-F238E27FC236}">
                  <a16:creationId xmlns:a16="http://schemas.microsoft.com/office/drawing/2014/main" id="{C2DDFD75-3E55-4BD2-8026-9D43DE79AB8F}"/>
                </a:ext>
              </a:extLst>
            </p:cNvPr>
            <p:cNvSpPr txBox="1"/>
            <p:nvPr/>
          </p:nvSpPr>
          <p:spPr>
            <a:xfrm>
              <a:off x="0" y="-28575"/>
              <a:ext cx="812800" cy="191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67" name="Group 27">
            <a:extLst>
              <a:ext uri="{FF2B5EF4-FFF2-40B4-BE49-F238E27FC236}">
                <a16:creationId xmlns:a16="http://schemas.microsoft.com/office/drawing/2014/main" id="{A832DB24-CA31-411F-A028-17B3DDCC8649}"/>
              </a:ext>
            </a:extLst>
          </p:cNvPr>
          <p:cNvGrpSpPr/>
          <p:nvPr/>
        </p:nvGrpSpPr>
        <p:grpSpPr>
          <a:xfrm>
            <a:off x="10745831" y="6639708"/>
            <a:ext cx="2262178" cy="1546330"/>
            <a:chOff x="0" y="0"/>
            <a:chExt cx="812800" cy="555596"/>
          </a:xfrm>
        </p:grpSpPr>
        <p:sp>
          <p:nvSpPr>
            <p:cNvPr id="168" name="Freeform 28">
              <a:extLst>
                <a:ext uri="{FF2B5EF4-FFF2-40B4-BE49-F238E27FC236}">
                  <a16:creationId xmlns:a16="http://schemas.microsoft.com/office/drawing/2014/main" id="{9E19E276-2528-1D69-2FEC-170A43B7230D}"/>
                </a:ext>
              </a:extLst>
            </p:cNvPr>
            <p:cNvSpPr/>
            <p:nvPr/>
          </p:nvSpPr>
          <p:spPr>
            <a:xfrm>
              <a:off x="0" y="0"/>
              <a:ext cx="812800" cy="555596"/>
            </a:xfrm>
            <a:custGeom>
              <a:avLst/>
              <a:gdLst/>
              <a:ahLst/>
              <a:cxnLst/>
              <a:rect l="l" t="t" r="r" b="b"/>
              <a:pathLst>
                <a:path w="812800" h="555596">
                  <a:moveTo>
                    <a:pt x="71869" y="0"/>
                  </a:moveTo>
                  <a:lnTo>
                    <a:pt x="740931" y="0"/>
                  </a:lnTo>
                  <a:cubicBezTo>
                    <a:pt x="780623" y="0"/>
                    <a:pt x="812800" y="32177"/>
                    <a:pt x="812800" y="71869"/>
                  </a:cubicBezTo>
                  <a:lnTo>
                    <a:pt x="812800" y="483727"/>
                  </a:lnTo>
                  <a:cubicBezTo>
                    <a:pt x="812800" y="523419"/>
                    <a:pt x="780623" y="555596"/>
                    <a:pt x="740931" y="555596"/>
                  </a:cubicBezTo>
                  <a:lnTo>
                    <a:pt x="71869" y="555596"/>
                  </a:lnTo>
                  <a:cubicBezTo>
                    <a:pt x="52808" y="555596"/>
                    <a:pt x="34528" y="548024"/>
                    <a:pt x="21050" y="534546"/>
                  </a:cubicBezTo>
                  <a:cubicBezTo>
                    <a:pt x="7572" y="521068"/>
                    <a:pt x="0" y="502788"/>
                    <a:pt x="0" y="483727"/>
                  </a:cubicBezTo>
                  <a:lnTo>
                    <a:pt x="0" y="71869"/>
                  </a:lnTo>
                  <a:cubicBezTo>
                    <a:pt x="0" y="32177"/>
                    <a:pt x="32177" y="0"/>
                    <a:pt x="71869" y="0"/>
                  </a:cubicBezTo>
                  <a:close/>
                </a:path>
              </a:pathLst>
            </a:custGeom>
            <a:solidFill>
              <a:srgbClr val="FF914D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TextBox 29">
              <a:extLst>
                <a:ext uri="{FF2B5EF4-FFF2-40B4-BE49-F238E27FC236}">
                  <a16:creationId xmlns:a16="http://schemas.microsoft.com/office/drawing/2014/main" id="{1601F560-3A06-99EC-DC4E-38B12DD992DC}"/>
                </a:ext>
              </a:extLst>
            </p:cNvPr>
            <p:cNvSpPr txBox="1"/>
            <p:nvPr/>
          </p:nvSpPr>
          <p:spPr>
            <a:xfrm>
              <a:off x="0" y="-28575"/>
              <a:ext cx="812800" cy="5841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70" name="Group 33">
            <a:extLst>
              <a:ext uri="{FF2B5EF4-FFF2-40B4-BE49-F238E27FC236}">
                <a16:creationId xmlns:a16="http://schemas.microsoft.com/office/drawing/2014/main" id="{53106266-08F7-B925-7D86-D2591C0D3BB0}"/>
              </a:ext>
            </a:extLst>
          </p:cNvPr>
          <p:cNvGrpSpPr/>
          <p:nvPr/>
        </p:nvGrpSpPr>
        <p:grpSpPr>
          <a:xfrm>
            <a:off x="12846617" y="4157515"/>
            <a:ext cx="2431945" cy="452721"/>
            <a:chOff x="0" y="0"/>
            <a:chExt cx="873797" cy="162663"/>
          </a:xfrm>
        </p:grpSpPr>
        <p:sp>
          <p:nvSpPr>
            <p:cNvPr id="171" name="Freeform 34">
              <a:extLst>
                <a:ext uri="{FF2B5EF4-FFF2-40B4-BE49-F238E27FC236}">
                  <a16:creationId xmlns:a16="http://schemas.microsoft.com/office/drawing/2014/main" id="{5E2EB2F6-6687-B3B4-BF7E-D9E8E8BDE4AF}"/>
                </a:ext>
              </a:extLst>
            </p:cNvPr>
            <p:cNvSpPr/>
            <p:nvPr/>
          </p:nvSpPr>
          <p:spPr>
            <a:xfrm>
              <a:off x="0" y="0"/>
              <a:ext cx="873797" cy="162663"/>
            </a:xfrm>
            <a:custGeom>
              <a:avLst/>
              <a:gdLst/>
              <a:ahLst/>
              <a:cxnLst/>
              <a:rect l="l" t="t" r="r" b="b"/>
              <a:pathLst>
                <a:path w="873797" h="162663">
                  <a:moveTo>
                    <a:pt x="66852" y="0"/>
                  </a:moveTo>
                  <a:lnTo>
                    <a:pt x="806945" y="0"/>
                  </a:lnTo>
                  <a:cubicBezTo>
                    <a:pt x="824676" y="0"/>
                    <a:pt x="841680" y="7043"/>
                    <a:pt x="854217" y="19580"/>
                  </a:cubicBezTo>
                  <a:cubicBezTo>
                    <a:pt x="866754" y="32118"/>
                    <a:pt x="873797" y="49122"/>
                    <a:pt x="873797" y="66852"/>
                  </a:cubicBezTo>
                  <a:lnTo>
                    <a:pt x="873797" y="95811"/>
                  </a:lnTo>
                  <a:cubicBezTo>
                    <a:pt x="873797" y="113541"/>
                    <a:pt x="866754" y="130545"/>
                    <a:pt x="854217" y="143082"/>
                  </a:cubicBezTo>
                  <a:cubicBezTo>
                    <a:pt x="841680" y="155619"/>
                    <a:pt x="824676" y="162663"/>
                    <a:pt x="806945" y="162663"/>
                  </a:cubicBezTo>
                  <a:lnTo>
                    <a:pt x="66852" y="162663"/>
                  </a:lnTo>
                  <a:cubicBezTo>
                    <a:pt x="49122" y="162663"/>
                    <a:pt x="32118" y="155619"/>
                    <a:pt x="19580" y="143082"/>
                  </a:cubicBezTo>
                  <a:cubicBezTo>
                    <a:pt x="7043" y="130545"/>
                    <a:pt x="0" y="113541"/>
                    <a:pt x="0" y="95811"/>
                  </a:cubicBezTo>
                  <a:lnTo>
                    <a:pt x="0" y="66852"/>
                  </a:lnTo>
                  <a:cubicBezTo>
                    <a:pt x="0" y="49122"/>
                    <a:pt x="7043" y="32118"/>
                    <a:pt x="19580" y="19580"/>
                  </a:cubicBezTo>
                  <a:cubicBezTo>
                    <a:pt x="32118" y="7043"/>
                    <a:pt x="49122" y="0"/>
                    <a:pt x="66852" y="0"/>
                  </a:cubicBezTo>
                  <a:close/>
                </a:path>
              </a:pathLst>
            </a:custGeom>
            <a:solidFill>
              <a:srgbClr val="FDCAE1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TextBox 35">
              <a:extLst>
                <a:ext uri="{FF2B5EF4-FFF2-40B4-BE49-F238E27FC236}">
                  <a16:creationId xmlns:a16="http://schemas.microsoft.com/office/drawing/2014/main" id="{6818A994-95A0-5715-0A71-F9734EFF67DC}"/>
                </a:ext>
              </a:extLst>
            </p:cNvPr>
            <p:cNvSpPr txBox="1"/>
            <p:nvPr/>
          </p:nvSpPr>
          <p:spPr>
            <a:xfrm>
              <a:off x="0" y="57150"/>
              <a:ext cx="873797" cy="1055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7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3" name="Group 36">
            <a:extLst>
              <a:ext uri="{FF2B5EF4-FFF2-40B4-BE49-F238E27FC236}">
                <a16:creationId xmlns:a16="http://schemas.microsoft.com/office/drawing/2014/main" id="{E3F29A06-F8A2-DA0E-9601-13576940E354}"/>
              </a:ext>
            </a:extLst>
          </p:cNvPr>
          <p:cNvGrpSpPr/>
          <p:nvPr/>
        </p:nvGrpSpPr>
        <p:grpSpPr>
          <a:xfrm>
            <a:off x="12846617" y="4667839"/>
            <a:ext cx="2262178" cy="1071959"/>
            <a:chOff x="0" y="0"/>
            <a:chExt cx="812800" cy="385154"/>
          </a:xfrm>
        </p:grpSpPr>
        <p:sp>
          <p:nvSpPr>
            <p:cNvPr id="174" name="Freeform 37">
              <a:extLst>
                <a:ext uri="{FF2B5EF4-FFF2-40B4-BE49-F238E27FC236}">
                  <a16:creationId xmlns:a16="http://schemas.microsoft.com/office/drawing/2014/main" id="{F598EB8D-EC42-CFCF-C6E8-BADAF6B19153}"/>
                </a:ext>
              </a:extLst>
            </p:cNvPr>
            <p:cNvSpPr/>
            <p:nvPr/>
          </p:nvSpPr>
          <p:spPr>
            <a:xfrm>
              <a:off x="0" y="0"/>
              <a:ext cx="812800" cy="385154"/>
            </a:xfrm>
            <a:custGeom>
              <a:avLst/>
              <a:gdLst/>
              <a:ahLst/>
              <a:cxnLst/>
              <a:rect l="l" t="t" r="r" b="b"/>
              <a:pathLst>
                <a:path w="812800" h="385154">
                  <a:moveTo>
                    <a:pt x="71869" y="0"/>
                  </a:moveTo>
                  <a:lnTo>
                    <a:pt x="740931" y="0"/>
                  </a:lnTo>
                  <a:cubicBezTo>
                    <a:pt x="780623" y="0"/>
                    <a:pt x="812800" y="32177"/>
                    <a:pt x="812800" y="71869"/>
                  </a:cubicBezTo>
                  <a:lnTo>
                    <a:pt x="812800" y="313285"/>
                  </a:lnTo>
                  <a:cubicBezTo>
                    <a:pt x="812800" y="352978"/>
                    <a:pt x="780623" y="385154"/>
                    <a:pt x="740931" y="385154"/>
                  </a:cubicBezTo>
                  <a:lnTo>
                    <a:pt x="71869" y="385154"/>
                  </a:lnTo>
                  <a:cubicBezTo>
                    <a:pt x="32177" y="385154"/>
                    <a:pt x="0" y="352978"/>
                    <a:pt x="0" y="313285"/>
                  </a:cubicBezTo>
                  <a:lnTo>
                    <a:pt x="0" y="71869"/>
                  </a:lnTo>
                  <a:cubicBezTo>
                    <a:pt x="0" y="32177"/>
                    <a:pt x="32177" y="0"/>
                    <a:pt x="71869" y="0"/>
                  </a:cubicBezTo>
                  <a:close/>
                </a:path>
              </a:pathLst>
            </a:custGeom>
            <a:solidFill>
              <a:srgbClr val="FDCAE1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5" name="TextBox 38">
              <a:extLst>
                <a:ext uri="{FF2B5EF4-FFF2-40B4-BE49-F238E27FC236}">
                  <a16:creationId xmlns:a16="http://schemas.microsoft.com/office/drawing/2014/main" id="{09BEAF68-DC76-5B3B-06E0-39703EBE08DD}"/>
                </a:ext>
              </a:extLst>
            </p:cNvPr>
            <p:cNvSpPr txBox="1"/>
            <p:nvPr/>
          </p:nvSpPr>
          <p:spPr>
            <a:xfrm>
              <a:off x="0" y="-28575"/>
              <a:ext cx="812800" cy="4137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76" name="Group 39">
            <a:extLst>
              <a:ext uri="{FF2B5EF4-FFF2-40B4-BE49-F238E27FC236}">
                <a16:creationId xmlns:a16="http://schemas.microsoft.com/office/drawing/2014/main" id="{9067060A-CB12-5983-ADD2-9818EF904E75}"/>
              </a:ext>
            </a:extLst>
          </p:cNvPr>
          <p:cNvGrpSpPr/>
          <p:nvPr/>
        </p:nvGrpSpPr>
        <p:grpSpPr>
          <a:xfrm>
            <a:off x="3609417" y="7514204"/>
            <a:ext cx="2323762" cy="539400"/>
            <a:chOff x="-22127" y="-28575"/>
            <a:chExt cx="834927" cy="193807"/>
          </a:xfrm>
        </p:grpSpPr>
        <p:sp>
          <p:nvSpPr>
            <p:cNvPr id="177" name="Freeform 40">
              <a:extLst>
                <a:ext uri="{FF2B5EF4-FFF2-40B4-BE49-F238E27FC236}">
                  <a16:creationId xmlns:a16="http://schemas.microsoft.com/office/drawing/2014/main" id="{C45B9714-B2CC-58DE-9216-CEF4D3779AA6}"/>
                </a:ext>
              </a:extLst>
            </p:cNvPr>
            <p:cNvSpPr/>
            <p:nvPr/>
          </p:nvSpPr>
          <p:spPr>
            <a:xfrm>
              <a:off x="-22127" y="2569"/>
              <a:ext cx="812800" cy="162663"/>
            </a:xfrm>
            <a:custGeom>
              <a:avLst/>
              <a:gdLst/>
              <a:ahLst/>
              <a:cxnLst/>
              <a:rect l="l" t="t" r="r" b="b"/>
              <a:pathLst>
                <a:path w="812800" h="162663">
                  <a:moveTo>
                    <a:pt x="71869" y="0"/>
                  </a:moveTo>
                  <a:lnTo>
                    <a:pt x="740931" y="0"/>
                  </a:lnTo>
                  <a:cubicBezTo>
                    <a:pt x="780623" y="0"/>
                    <a:pt x="812800" y="32177"/>
                    <a:pt x="812800" y="71869"/>
                  </a:cubicBezTo>
                  <a:lnTo>
                    <a:pt x="812800" y="90794"/>
                  </a:lnTo>
                  <a:cubicBezTo>
                    <a:pt x="812800" y="109854"/>
                    <a:pt x="805228" y="128135"/>
                    <a:pt x="791750" y="141613"/>
                  </a:cubicBezTo>
                  <a:cubicBezTo>
                    <a:pt x="778272" y="155091"/>
                    <a:pt x="759992" y="162663"/>
                    <a:pt x="740931" y="162663"/>
                  </a:cubicBezTo>
                  <a:lnTo>
                    <a:pt x="71869" y="162663"/>
                  </a:lnTo>
                  <a:cubicBezTo>
                    <a:pt x="32177" y="162663"/>
                    <a:pt x="0" y="130486"/>
                    <a:pt x="0" y="90794"/>
                  </a:cubicBezTo>
                  <a:lnTo>
                    <a:pt x="0" y="71869"/>
                  </a:lnTo>
                  <a:cubicBezTo>
                    <a:pt x="0" y="32177"/>
                    <a:pt x="32177" y="0"/>
                    <a:pt x="71869" y="0"/>
                  </a:cubicBezTo>
                  <a:close/>
                </a:path>
              </a:pathLst>
            </a:custGeom>
            <a:solidFill>
              <a:srgbClr val="C8B3EE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8" name="TextBox 41">
              <a:extLst>
                <a:ext uri="{FF2B5EF4-FFF2-40B4-BE49-F238E27FC236}">
                  <a16:creationId xmlns:a16="http://schemas.microsoft.com/office/drawing/2014/main" id="{2DE410C1-9492-1F07-13FC-F27421499F49}"/>
                </a:ext>
              </a:extLst>
            </p:cNvPr>
            <p:cNvSpPr txBox="1"/>
            <p:nvPr/>
          </p:nvSpPr>
          <p:spPr>
            <a:xfrm>
              <a:off x="0" y="-28575"/>
              <a:ext cx="812800" cy="191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79" name="Group 42">
            <a:extLst>
              <a:ext uri="{FF2B5EF4-FFF2-40B4-BE49-F238E27FC236}">
                <a16:creationId xmlns:a16="http://schemas.microsoft.com/office/drawing/2014/main" id="{43748C46-800E-1752-F75B-8A29B3BB0520}"/>
              </a:ext>
            </a:extLst>
          </p:cNvPr>
          <p:cNvGrpSpPr/>
          <p:nvPr/>
        </p:nvGrpSpPr>
        <p:grpSpPr>
          <a:xfrm>
            <a:off x="3609417" y="8128533"/>
            <a:ext cx="2262178" cy="990222"/>
            <a:chOff x="0" y="0"/>
            <a:chExt cx="812800" cy="355786"/>
          </a:xfrm>
        </p:grpSpPr>
        <p:sp>
          <p:nvSpPr>
            <p:cNvPr id="180" name="Freeform 43">
              <a:extLst>
                <a:ext uri="{FF2B5EF4-FFF2-40B4-BE49-F238E27FC236}">
                  <a16:creationId xmlns:a16="http://schemas.microsoft.com/office/drawing/2014/main" id="{014892F3-44F2-F158-8202-8292727FFAFF}"/>
                </a:ext>
              </a:extLst>
            </p:cNvPr>
            <p:cNvSpPr/>
            <p:nvPr/>
          </p:nvSpPr>
          <p:spPr>
            <a:xfrm>
              <a:off x="0" y="0"/>
              <a:ext cx="812800" cy="355786"/>
            </a:xfrm>
            <a:custGeom>
              <a:avLst/>
              <a:gdLst/>
              <a:ahLst/>
              <a:cxnLst/>
              <a:rect l="l" t="t" r="r" b="b"/>
              <a:pathLst>
                <a:path w="812800" h="355786">
                  <a:moveTo>
                    <a:pt x="71869" y="0"/>
                  </a:moveTo>
                  <a:lnTo>
                    <a:pt x="740931" y="0"/>
                  </a:lnTo>
                  <a:cubicBezTo>
                    <a:pt x="780623" y="0"/>
                    <a:pt x="812800" y="32177"/>
                    <a:pt x="812800" y="71869"/>
                  </a:cubicBezTo>
                  <a:lnTo>
                    <a:pt x="812800" y="283917"/>
                  </a:lnTo>
                  <a:cubicBezTo>
                    <a:pt x="812800" y="302978"/>
                    <a:pt x="805228" y="321258"/>
                    <a:pt x="791750" y="334736"/>
                  </a:cubicBezTo>
                  <a:cubicBezTo>
                    <a:pt x="778272" y="348215"/>
                    <a:pt x="759992" y="355786"/>
                    <a:pt x="740931" y="355786"/>
                  </a:cubicBezTo>
                  <a:lnTo>
                    <a:pt x="71869" y="355786"/>
                  </a:lnTo>
                  <a:cubicBezTo>
                    <a:pt x="32177" y="355786"/>
                    <a:pt x="0" y="323610"/>
                    <a:pt x="0" y="283917"/>
                  </a:cubicBezTo>
                  <a:lnTo>
                    <a:pt x="0" y="71869"/>
                  </a:lnTo>
                  <a:cubicBezTo>
                    <a:pt x="0" y="32177"/>
                    <a:pt x="32177" y="0"/>
                    <a:pt x="71869" y="0"/>
                  </a:cubicBezTo>
                  <a:close/>
                </a:path>
              </a:pathLst>
            </a:custGeom>
            <a:solidFill>
              <a:srgbClr val="C8B3EE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44">
              <a:extLst>
                <a:ext uri="{FF2B5EF4-FFF2-40B4-BE49-F238E27FC236}">
                  <a16:creationId xmlns:a16="http://schemas.microsoft.com/office/drawing/2014/main" id="{ED32EC4C-50F9-BBAD-B395-246AAE112536}"/>
                </a:ext>
              </a:extLst>
            </p:cNvPr>
            <p:cNvSpPr txBox="1"/>
            <p:nvPr/>
          </p:nvSpPr>
          <p:spPr>
            <a:xfrm>
              <a:off x="0" y="-28575"/>
              <a:ext cx="812800" cy="384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82" name="TextBox 45">
            <a:extLst>
              <a:ext uri="{FF2B5EF4-FFF2-40B4-BE49-F238E27FC236}">
                <a16:creationId xmlns:a16="http://schemas.microsoft.com/office/drawing/2014/main" id="{DDC27613-BF0B-950A-CE90-67C2E31DF58F}"/>
              </a:ext>
            </a:extLst>
          </p:cNvPr>
          <p:cNvSpPr txBox="1"/>
          <p:nvPr/>
        </p:nvSpPr>
        <p:spPr>
          <a:xfrm>
            <a:off x="6674917" y="6628133"/>
            <a:ext cx="2262178" cy="407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792"/>
              </a:lnSpc>
              <a:spcBef>
                <a:spcPct val="0"/>
              </a:spcBef>
            </a:pPr>
            <a:r>
              <a:rPr lang="en-US" sz="1847" dirty="0" err="1">
                <a:solidFill>
                  <a:srgbClr val="000000"/>
                </a:solidFill>
                <a:latin typeface="Garet"/>
              </a:rPr>
              <a:t>Biblioteca</a:t>
            </a:r>
            <a:r>
              <a:rPr lang="en-US" sz="1847" dirty="0">
                <a:solidFill>
                  <a:srgbClr val="000000"/>
                </a:solidFill>
                <a:latin typeface="Garet"/>
              </a:rPr>
              <a:t> </a:t>
            </a:r>
            <a:r>
              <a:rPr lang="ro-RO" sz="1847" dirty="0">
                <a:solidFill>
                  <a:srgbClr val="000000"/>
                </a:solidFill>
                <a:latin typeface="Garet"/>
              </a:rPr>
              <a:t>UC</a:t>
            </a:r>
            <a:r>
              <a:rPr lang="ro-RO" sz="1847" u="none" strike="noStrike" dirty="0">
                <a:solidFill>
                  <a:srgbClr val="000000"/>
                </a:solidFill>
                <a:latin typeface="Garet"/>
              </a:rPr>
              <a:t>rop</a:t>
            </a:r>
            <a:endParaRPr lang="ro-RO" sz="1847" dirty="0">
              <a:solidFill>
                <a:srgbClr val="000000"/>
              </a:solidFill>
              <a:latin typeface="Garet"/>
            </a:endParaRPr>
          </a:p>
          <a:p>
            <a:pPr marL="0" lvl="0" indent="0" algn="ctr">
              <a:lnSpc>
                <a:spcPts val="1792"/>
              </a:lnSpc>
              <a:spcBef>
                <a:spcPct val="0"/>
              </a:spcBef>
            </a:pPr>
            <a:endParaRPr lang="en-US" sz="100" u="none" strike="noStrike" dirty="0">
              <a:solidFill>
                <a:srgbClr val="000000"/>
              </a:solidFill>
              <a:latin typeface="Garet"/>
            </a:endParaRPr>
          </a:p>
        </p:txBody>
      </p:sp>
      <p:sp>
        <p:nvSpPr>
          <p:cNvPr id="183" name="TextBox 46">
            <a:extLst>
              <a:ext uri="{FF2B5EF4-FFF2-40B4-BE49-F238E27FC236}">
                <a16:creationId xmlns:a16="http://schemas.microsoft.com/office/drawing/2014/main" id="{C9DF6C78-308F-7541-31B9-2DA78447600A}"/>
              </a:ext>
            </a:extLst>
          </p:cNvPr>
          <p:cNvSpPr txBox="1"/>
          <p:nvPr/>
        </p:nvSpPr>
        <p:spPr>
          <a:xfrm>
            <a:off x="3179205" y="5427626"/>
            <a:ext cx="2724458" cy="475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792"/>
              </a:lnSpc>
              <a:spcBef>
                <a:spcPct val="0"/>
              </a:spcBef>
            </a:pPr>
            <a:endParaRPr lang="en-US" sz="1847" u="none" strike="noStrike" dirty="0">
              <a:solidFill>
                <a:srgbClr val="000000"/>
              </a:solidFill>
              <a:latin typeface="Garet"/>
            </a:endParaRPr>
          </a:p>
          <a:p>
            <a:pPr marL="0" lvl="0" indent="0" algn="ctr">
              <a:lnSpc>
                <a:spcPts val="1792"/>
              </a:lnSpc>
              <a:spcBef>
                <a:spcPct val="0"/>
              </a:spcBef>
            </a:pPr>
            <a:r>
              <a:rPr lang="en-US" sz="1847" u="none" strike="noStrike" dirty="0">
                <a:solidFill>
                  <a:srgbClr val="000000"/>
                </a:solidFill>
                <a:latin typeface="Garet"/>
              </a:rPr>
              <a:t>AndroidManifest.xml</a:t>
            </a:r>
          </a:p>
        </p:txBody>
      </p:sp>
      <p:sp>
        <p:nvSpPr>
          <p:cNvPr id="184" name="TextBox 47">
            <a:extLst>
              <a:ext uri="{FF2B5EF4-FFF2-40B4-BE49-F238E27FC236}">
                <a16:creationId xmlns:a16="http://schemas.microsoft.com/office/drawing/2014/main" id="{8695131A-E915-4D81-8DB8-FA638FC28689}"/>
              </a:ext>
            </a:extLst>
          </p:cNvPr>
          <p:cNvSpPr txBox="1"/>
          <p:nvPr/>
        </p:nvSpPr>
        <p:spPr>
          <a:xfrm>
            <a:off x="3577627" y="6176584"/>
            <a:ext cx="1925007" cy="191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53"/>
              </a:lnSpc>
              <a:spcBef>
                <a:spcPct val="0"/>
              </a:spcBef>
            </a:pPr>
            <a:r>
              <a:rPr lang="en-US" sz="1339" u="none" strike="noStrike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1339" u="none" strike="noStrike" dirty="0" err="1">
                <a:solidFill>
                  <a:srgbClr val="000000"/>
                </a:solidFill>
                <a:latin typeface="Garet"/>
              </a:rPr>
              <a:t>Permisiune</a:t>
            </a:r>
            <a:r>
              <a:rPr lang="en-US" sz="1339" u="none" strike="noStrike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1339" u="none" strike="noStrike" dirty="0" err="1">
                <a:solidFill>
                  <a:srgbClr val="000000"/>
                </a:solidFill>
                <a:latin typeface="Garet"/>
              </a:rPr>
              <a:t>cameră</a:t>
            </a:r>
            <a:endParaRPr lang="en-US" sz="1339" u="none" strike="noStrike" dirty="0">
              <a:solidFill>
                <a:srgbClr val="000000"/>
              </a:solidFill>
              <a:latin typeface="Garet"/>
            </a:endParaRPr>
          </a:p>
        </p:txBody>
      </p:sp>
      <p:sp>
        <p:nvSpPr>
          <p:cNvPr id="185" name="TextBox 48">
            <a:extLst>
              <a:ext uri="{FF2B5EF4-FFF2-40B4-BE49-F238E27FC236}">
                <a16:creationId xmlns:a16="http://schemas.microsoft.com/office/drawing/2014/main" id="{0AE945F0-F284-A38C-97D5-46B1E036A942}"/>
              </a:ext>
            </a:extLst>
          </p:cNvPr>
          <p:cNvSpPr txBox="1"/>
          <p:nvPr/>
        </p:nvSpPr>
        <p:spPr>
          <a:xfrm>
            <a:off x="7177747" y="7576926"/>
            <a:ext cx="2937000" cy="475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792"/>
              </a:lnSpc>
              <a:spcBef>
                <a:spcPct val="0"/>
              </a:spcBef>
            </a:pPr>
            <a:endParaRPr lang="en-US" sz="1847" u="none" strike="noStrike" dirty="0">
              <a:solidFill>
                <a:srgbClr val="000000"/>
              </a:solidFill>
              <a:latin typeface="Garet"/>
            </a:endParaRPr>
          </a:p>
          <a:p>
            <a:pPr marL="0" lvl="0" indent="0" algn="ctr">
              <a:lnSpc>
                <a:spcPts val="1792"/>
              </a:lnSpc>
              <a:spcBef>
                <a:spcPct val="0"/>
              </a:spcBef>
            </a:pPr>
            <a:r>
              <a:rPr lang="en-US" sz="1847" u="none" strike="noStrike" dirty="0">
                <a:solidFill>
                  <a:srgbClr val="000000"/>
                </a:solidFill>
                <a:latin typeface="Garet"/>
              </a:rPr>
              <a:t>AndroidManifest.xml</a:t>
            </a:r>
          </a:p>
        </p:txBody>
      </p:sp>
      <p:sp>
        <p:nvSpPr>
          <p:cNvPr id="186" name="TextBox 49">
            <a:extLst>
              <a:ext uri="{FF2B5EF4-FFF2-40B4-BE49-F238E27FC236}">
                <a16:creationId xmlns:a16="http://schemas.microsoft.com/office/drawing/2014/main" id="{95222E06-78AA-EB14-D6E6-45E5D60277F5}"/>
              </a:ext>
            </a:extLst>
          </p:cNvPr>
          <p:cNvSpPr txBox="1"/>
          <p:nvPr/>
        </p:nvSpPr>
        <p:spPr>
          <a:xfrm>
            <a:off x="10849327" y="6011708"/>
            <a:ext cx="2196615" cy="475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792"/>
              </a:lnSpc>
              <a:spcBef>
                <a:spcPct val="0"/>
              </a:spcBef>
            </a:pPr>
            <a:endParaRPr lang="en-US" sz="1847" u="none" strike="noStrike" dirty="0">
              <a:solidFill>
                <a:srgbClr val="000000"/>
              </a:solidFill>
              <a:latin typeface="Garet"/>
            </a:endParaRPr>
          </a:p>
          <a:p>
            <a:pPr marL="0" lvl="0" indent="0" algn="ctr">
              <a:lnSpc>
                <a:spcPts val="1792"/>
              </a:lnSpc>
              <a:spcBef>
                <a:spcPct val="0"/>
              </a:spcBef>
            </a:pPr>
            <a:r>
              <a:rPr lang="en-US" sz="1847" u="none" strike="noStrike" dirty="0">
                <a:solidFill>
                  <a:srgbClr val="000000"/>
                </a:solidFill>
                <a:latin typeface="Garet"/>
              </a:rPr>
              <a:t>Director ML</a:t>
            </a:r>
          </a:p>
        </p:txBody>
      </p:sp>
      <p:sp>
        <p:nvSpPr>
          <p:cNvPr id="187" name="TextBox 50">
            <a:extLst>
              <a:ext uri="{FF2B5EF4-FFF2-40B4-BE49-F238E27FC236}">
                <a16:creationId xmlns:a16="http://schemas.microsoft.com/office/drawing/2014/main" id="{63C64603-E66A-AAA1-F50D-86D796EA1125}"/>
              </a:ext>
            </a:extLst>
          </p:cNvPr>
          <p:cNvSpPr txBox="1"/>
          <p:nvPr/>
        </p:nvSpPr>
        <p:spPr>
          <a:xfrm>
            <a:off x="10921609" y="6861197"/>
            <a:ext cx="1925007" cy="116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53"/>
              </a:lnSpc>
              <a:spcBef>
                <a:spcPct val="0"/>
              </a:spcBef>
            </a:pPr>
            <a:r>
              <a:rPr lang="en-US" sz="1339" u="none" strike="noStrike">
                <a:solidFill>
                  <a:srgbClr val="000000"/>
                </a:solidFill>
                <a:latin typeface="Garet"/>
              </a:rPr>
              <a:t>Emnist</a:t>
            </a:r>
          </a:p>
          <a:p>
            <a:pPr marL="289218" lvl="1" indent="-144609" algn="l">
              <a:lnSpc>
                <a:spcPts val="1553"/>
              </a:lnSpc>
              <a:buFont typeface="Arial"/>
              <a:buChar char="•"/>
            </a:pPr>
            <a:r>
              <a:rPr lang="en-US" sz="1339" u="none" strike="noStrike">
                <a:solidFill>
                  <a:srgbClr val="000000"/>
                </a:solidFill>
                <a:latin typeface="Garet"/>
              </a:rPr>
              <a:t>EfficientNet</a:t>
            </a:r>
          </a:p>
          <a:p>
            <a:pPr marL="289218" lvl="1" indent="-144609" algn="l">
              <a:lnSpc>
                <a:spcPts val="1553"/>
              </a:lnSpc>
              <a:buFont typeface="Arial"/>
              <a:buChar char="•"/>
            </a:pPr>
            <a:r>
              <a:rPr lang="en-US" sz="1339" u="none" strike="noStrike">
                <a:solidFill>
                  <a:srgbClr val="000000"/>
                </a:solidFill>
                <a:latin typeface="Garet"/>
              </a:rPr>
              <a:t>MobileNet</a:t>
            </a:r>
          </a:p>
          <a:p>
            <a:pPr marL="0" lvl="0" indent="0" algn="ctr">
              <a:lnSpc>
                <a:spcPts val="1553"/>
              </a:lnSpc>
              <a:spcBef>
                <a:spcPct val="0"/>
              </a:spcBef>
            </a:pPr>
            <a:r>
              <a:rPr lang="en-US" sz="1339" u="none" strike="noStrike">
                <a:solidFill>
                  <a:srgbClr val="000000"/>
                </a:solidFill>
                <a:latin typeface="Garet"/>
              </a:rPr>
              <a:t>SVHN</a:t>
            </a:r>
          </a:p>
          <a:p>
            <a:pPr marL="289218" lvl="1" indent="-144609" algn="l">
              <a:lnSpc>
                <a:spcPts val="1553"/>
              </a:lnSpc>
              <a:buFont typeface="Arial"/>
              <a:buChar char="•"/>
            </a:pPr>
            <a:r>
              <a:rPr lang="en-US" sz="1339" u="none" strike="noStrike">
                <a:solidFill>
                  <a:srgbClr val="000000"/>
                </a:solidFill>
                <a:latin typeface="Garet"/>
              </a:rPr>
              <a:t>V-CNN</a:t>
            </a:r>
          </a:p>
          <a:p>
            <a:pPr marL="289218" lvl="1" indent="-144609" algn="l">
              <a:lnSpc>
                <a:spcPts val="1553"/>
              </a:lnSpc>
              <a:buFont typeface="Arial"/>
              <a:buChar char="•"/>
            </a:pPr>
            <a:r>
              <a:rPr lang="en-US" sz="1339" u="none" strike="noStrike">
                <a:solidFill>
                  <a:srgbClr val="000000"/>
                </a:solidFill>
                <a:latin typeface="Garet"/>
              </a:rPr>
              <a:t>MobileNet</a:t>
            </a:r>
          </a:p>
        </p:txBody>
      </p:sp>
      <p:sp>
        <p:nvSpPr>
          <p:cNvPr id="188" name="TextBox 51">
            <a:extLst>
              <a:ext uri="{FF2B5EF4-FFF2-40B4-BE49-F238E27FC236}">
                <a16:creationId xmlns:a16="http://schemas.microsoft.com/office/drawing/2014/main" id="{47ED1E9B-307B-80A1-6FB5-7499393488A4}"/>
              </a:ext>
            </a:extLst>
          </p:cNvPr>
          <p:cNvSpPr txBox="1"/>
          <p:nvPr/>
        </p:nvSpPr>
        <p:spPr>
          <a:xfrm>
            <a:off x="6058129" y="4348946"/>
            <a:ext cx="3367970" cy="475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792"/>
              </a:lnSpc>
              <a:spcBef>
                <a:spcPct val="0"/>
              </a:spcBef>
            </a:pPr>
            <a:r>
              <a:rPr lang="en-US" sz="1847" u="none" strike="noStrike" dirty="0">
                <a:solidFill>
                  <a:srgbClr val="000000"/>
                </a:solidFill>
                <a:latin typeface="Garet"/>
              </a:rPr>
              <a:t>Main</a:t>
            </a:r>
            <a:r>
              <a:rPr lang="ro-RO" sz="1847" u="none" strike="noStrike" dirty="0">
                <a:solidFill>
                  <a:srgbClr val="000000"/>
                </a:solidFill>
                <a:latin typeface="Garet"/>
              </a:rPr>
              <a:t>Ac</a:t>
            </a:r>
            <a:r>
              <a:rPr lang="en-US" sz="1847" u="none" strike="noStrike" dirty="0">
                <a:solidFill>
                  <a:srgbClr val="000000"/>
                </a:solidFill>
                <a:latin typeface="Garet"/>
              </a:rPr>
              <a:t>tivity.java</a:t>
            </a:r>
          </a:p>
          <a:p>
            <a:pPr marL="0" lvl="0" indent="0" algn="ctr">
              <a:lnSpc>
                <a:spcPts val="1792"/>
              </a:lnSpc>
              <a:spcBef>
                <a:spcPct val="0"/>
              </a:spcBef>
            </a:pPr>
            <a:endParaRPr lang="en-US" sz="1847" u="none" strike="noStrike" dirty="0">
              <a:solidFill>
                <a:srgbClr val="000000"/>
              </a:solidFill>
              <a:latin typeface="Garet"/>
            </a:endParaRPr>
          </a:p>
        </p:txBody>
      </p:sp>
      <p:sp>
        <p:nvSpPr>
          <p:cNvPr id="189" name="TextBox 52">
            <a:extLst>
              <a:ext uri="{FF2B5EF4-FFF2-40B4-BE49-F238E27FC236}">
                <a16:creationId xmlns:a16="http://schemas.microsoft.com/office/drawing/2014/main" id="{162BDFD3-FEFA-AADC-593A-1C37CBC55336}"/>
              </a:ext>
            </a:extLst>
          </p:cNvPr>
          <p:cNvSpPr txBox="1"/>
          <p:nvPr/>
        </p:nvSpPr>
        <p:spPr>
          <a:xfrm>
            <a:off x="13011948" y="4121319"/>
            <a:ext cx="2140738" cy="475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792"/>
              </a:lnSpc>
              <a:spcBef>
                <a:spcPct val="0"/>
              </a:spcBef>
            </a:pPr>
            <a:endParaRPr lang="en-US" sz="1847" u="none" strike="noStrike" dirty="0">
              <a:solidFill>
                <a:srgbClr val="000000"/>
              </a:solidFill>
              <a:latin typeface="Garet"/>
            </a:endParaRPr>
          </a:p>
          <a:p>
            <a:pPr marL="0" lvl="0" indent="0" algn="ctr">
              <a:lnSpc>
                <a:spcPts val="1792"/>
              </a:lnSpc>
              <a:spcBef>
                <a:spcPct val="0"/>
              </a:spcBef>
            </a:pPr>
            <a:r>
              <a:rPr lang="en-US" sz="1847" u="none" strike="noStrike" dirty="0">
                <a:solidFill>
                  <a:srgbClr val="000000"/>
                </a:solidFill>
                <a:latin typeface="Garet"/>
              </a:rPr>
              <a:t>activity_main.xml</a:t>
            </a:r>
          </a:p>
        </p:txBody>
      </p:sp>
      <p:sp>
        <p:nvSpPr>
          <p:cNvPr id="190" name="TextBox 53">
            <a:extLst>
              <a:ext uri="{FF2B5EF4-FFF2-40B4-BE49-F238E27FC236}">
                <a16:creationId xmlns:a16="http://schemas.microsoft.com/office/drawing/2014/main" id="{B03931DA-9F66-225A-A0C1-C017C4D085ED}"/>
              </a:ext>
            </a:extLst>
          </p:cNvPr>
          <p:cNvSpPr txBox="1"/>
          <p:nvPr/>
        </p:nvSpPr>
        <p:spPr>
          <a:xfrm>
            <a:off x="13045942" y="4821994"/>
            <a:ext cx="1925007" cy="777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53"/>
              </a:lnSpc>
            </a:pPr>
            <a:r>
              <a:rPr lang="en-US" sz="1339">
                <a:solidFill>
                  <a:srgbClr val="000000"/>
                </a:solidFill>
                <a:latin typeface="Garet"/>
              </a:rPr>
              <a:t>View(S</a:t>
            </a:r>
            <a:r>
              <a:rPr lang="en-US" sz="1339" u="none" strike="noStrike">
                <a:solidFill>
                  <a:srgbClr val="000000"/>
                </a:solidFill>
                <a:latin typeface="Garet"/>
              </a:rPr>
              <a:t>pinner)</a:t>
            </a:r>
          </a:p>
          <a:p>
            <a:pPr marL="0" lvl="0" indent="0" algn="ctr">
              <a:lnSpc>
                <a:spcPts val="1553"/>
              </a:lnSpc>
            </a:pPr>
            <a:r>
              <a:rPr lang="en-US" sz="1339" u="none" strike="noStrike">
                <a:solidFill>
                  <a:srgbClr val="000000"/>
                </a:solidFill>
                <a:latin typeface="Garet"/>
              </a:rPr>
              <a:t>View(Button)</a:t>
            </a:r>
          </a:p>
          <a:p>
            <a:pPr marL="0" lvl="0" indent="0" algn="ctr">
              <a:lnSpc>
                <a:spcPts val="1553"/>
              </a:lnSpc>
            </a:pPr>
            <a:r>
              <a:rPr lang="en-US" sz="1339" u="none" strike="noStrike">
                <a:solidFill>
                  <a:srgbClr val="000000"/>
                </a:solidFill>
                <a:latin typeface="Garet"/>
              </a:rPr>
              <a:t>View(ImageView)</a:t>
            </a:r>
          </a:p>
          <a:p>
            <a:pPr marL="0" lvl="0" indent="0" algn="ctr">
              <a:lnSpc>
                <a:spcPts val="1553"/>
              </a:lnSpc>
            </a:pPr>
            <a:r>
              <a:rPr lang="en-US" sz="1339" u="none" strike="noStrike">
                <a:solidFill>
                  <a:srgbClr val="000000"/>
                </a:solidFill>
                <a:latin typeface="Garet"/>
              </a:rPr>
              <a:t>View(TextView)</a:t>
            </a:r>
          </a:p>
        </p:txBody>
      </p:sp>
      <p:sp>
        <p:nvSpPr>
          <p:cNvPr id="191" name="TextBox 54">
            <a:extLst>
              <a:ext uri="{FF2B5EF4-FFF2-40B4-BE49-F238E27FC236}">
                <a16:creationId xmlns:a16="http://schemas.microsoft.com/office/drawing/2014/main" id="{7A034FEB-5EB2-0122-5BB1-24371DCF3B15}"/>
              </a:ext>
            </a:extLst>
          </p:cNvPr>
          <p:cNvSpPr txBox="1"/>
          <p:nvPr/>
        </p:nvSpPr>
        <p:spPr>
          <a:xfrm>
            <a:off x="3785196" y="7521353"/>
            <a:ext cx="1946850" cy="475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792"/>
              </a:lnSpc>
              <a:spcBef>
                <a:spcPct val="0"/>
              </a:spcBef>
            </a:pPr>
            <a:endParaRPr lang="en-US" sz="1847" u="none" strike="noStrike" dirty="0">
              <a:solidFill>
                <a:srgbClr val="000000"/>
              </a:solidFill>
              <a:latin typeface="Garet"/>
            </a:endParaRPr>
          </a:p>
          <a:p>
            <a:pPr marL="0" lvl="0" indent="0" algn="ctr">
              <a:lnSpc>
                <a:spcPts val="1792"/>
              </a:lnSpc>
              <a:spcBef>
                <a:spcPct val="0"/>
              </a:spcBef>
            </a:pPr>
            <a:r>
              <a:rPr lang="en-US" sz="1847" u="none" strike="noStrike" dirty="0" err="1">
                <a:solidFill>
                  <a:srgbClr val="000000"/>
                </a:solidFill>
                <a:latin typeface="Garet"/>
              </a:rPr>
              <a:t>Fișiere</a:t>
            </a:r>
            <a:r>
              <a:rPr lang="en-US" sz="1847" u="none" strike="noStrike" dirty="0">
                <a:solidFill>
                  <a:srgbClr val="000000"/>
                </a:solidFill>
                <a:latin typeface="Garet"/>
              </a:rPr>
              <a:t> Gradle</a:t>
            </a:r>
          </a:p>
        </p:txBody>
      </p:sp>
      <p:sp>
        <p:nvSpPr>
          <p:cNvPr id="192" name="TextBox 55">
            <a:extLst>
              <a:ext uri="{FF2B5EF4-FFF2-40B4-BE49-F238E27FC236}">
                <a16:creationId xmlns:a16="http://schemas.microsoft.com/office/drawing/2014/main" id="{4896005C-CDD9-024E-F8C1-5FC5A3272F03}"/>
              </a:ext>
            </a:extLst>
          </p:cNvPr>
          <p:cNvSpPr txBox="1"/>
          <p:nvPr/>
        </p:nvSpPr>
        <p:spPr>
          <a:xfrm>
            <a:off x="3785196" y="8343627"/>
            <a:ext cx="1925007" cy="580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53"/>
              </a:lnSpc>
              <a:spcBef>
                <a:spcPct val="0"/>
              </a:spcBef>
            </a:pPr>
            <a:r>
              <a:rPr lang="en-US" sz="1339" u="none" strike="noStrike" dirty="0" err="1">
                <a:solidFill>
                  <a:srgbClr val="000000"/>
                </a:solidFill>
                <a:latin typeface="Garet"/>
              </a:rPr>
              <a:t>Dependențele</a:t>
            </a:r>
            <a:r>
              <a:rPr lang="en-US" sz="1339" u="none" strike="noStrike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1339" u="none" strike="noStrike" dirty="0" err="1">
                <a:solidFill>
                  <a:srgbClr val="000000"/>
                </a:solidFill>
                <a:latin typeface="Garet"/>
              </a:rPr>
              <a:t>necesare</a:t>
            </a:r>
            <a:r>
              <a:rPr lang="en-US" sz="1339" u="none" strike="noStrike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1339" u="none" strike="noStrike" dirty="0" err="1">
                <a:solidFill>
                  <a:srgbClr val="000000"/>
                </a:solidFill>
                <a:latin typeface="Garet"/>
              </a:rPr>
              <a:t>bibliotecii</a:t>
            </a:r>
            <a:r>
              <a:rPr lang="en-US" sz="1339" u="none" strike="noStrike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1339" u="none" strike="noStrike" dirty="0" err="1">
                <a:solidFill>
                  <a:srgbClr val="000000"/>
                </a:solidFill>
                <a:latin typeface="Garet"/>
              </a:rPr>
              <a:t>ucrop</a:t>
            </a:r>
            <a:endParaRPr lang="en-US" sz="1339" u="none" strike="noStrike" dirty="0">
              <a:solidFill>
                <a:srgbClr val="000000"/>
              </a:solidFill>
              <a:latin typeface="Garet"/>
            </a:endParaRPr>
          </a:p>
        </p:txBody>
      </p:sp>
      <p:grpSp>
        <p:nvGrpSpPr>
          <p:cNvPr id="193" name="Group 57">
            <a:extLst>
              <a:ext uri="{FF2B5EF4-FFF2-40B4-BE49-F238E27FC236}">
                <a16:creationId xmlns:a16="http://schemas.microsoft.com/office/drawing/2014/main" id="{3B2EE477-7F47-636C-4856-018442677301}"/>
              </a:ext>
            </a:extLst>
          </p:cNvPr>
          <p:cNvGrpSpPr/>
          <p:nvPr/>
        </p:nvGrpSpPr>
        <p:grpSpPr>
          <a:xfrm>
            <a:off x="7121249" y="8184130"/>
            <a:ext cx="3091364" cy="635719"/>
            <a:chOff x="0" y="0"/>
            <a:chExt cx="1110726" cy="169290"/>
          </a:xfrm>
        </p:grpSpPr>
        <p:sp>
          <p:nvSpPr>
            <p:cNvPr id="194" name="Freeform 58">
              <a:extLst>
                <a:ext uri="{FF2B5EF4-FFF2-40B4-BE49-F238E27FC236}">
                  <a16:creationId xmlns:a16="http://schemas.microsoft.com/office/drawing/2014/main" id="{C39BBB49-622E-32C4-4ACD-5FE0DE527904}"/>
                </a:ext>
              </a:extLst>
            </p:cNvPr>
            <p:cNvSpPr/>
            <p:nvPr/>
          </p:nvSpPr>
          <p:spPr>
            <a:xfrm>
              <a:off x="0" y="0"/>
              <a:ext cx="1110726" cy="169290"/>
            </a:xfrm>
            <a:custGeom>
              <a:avLst/>
              <a:gdLst/>
              <a:ahLst/>
              <a:cxnLst/>
              <a:rect l="l" t="t" r="r" b="b"/>
              <a:pathLst>
                <a:path w="1110726" h="169290">
                  <a:moveTo>
                    <a:pt x="52592" y="0"/>
                  </a:moveTo>
                  <a:lnTo>
                    <a:pt x="1058134" y="0"/>
                  </a:lnTo>
                  <a:cubicBezTo>
                    <a:pt x="1087180" y="0"/>
                    <a:pt x="1110726" y="23546"/>
                    <a:pt x="1110726" y="52592"/>
                  </a:cubicBezTo>
                  <a:lnTo>
                    <a:pt x="1110726" y="116698"/>
                  </a:lnTo>
                  <a:cubicBezTo>
                    <a:pt x="1110726" y="145743"/>
                    <a:pt x="1087180" y="169290"/>
                    <a:pt x="1058134" y="169290"/>
                  </a:cubicBezTo>
                  <a:lnTo>
                    <a:pt x="52592" y="169290"/>
                  </a:lnTo>
                  <a:cubicBezTo>
                    <a:pt x="23546" y="169290"/>
                    <a:pt x="0" y="145743"/>
                    <a:pt x="0" y="116698"/>
                  </a:cubicBezTo>
                  <a:lnTo>
                    <a:pt x="0" y="52592"/>
                  </a:lnTo>
                  <a:cubicBezTo>
                    <a:pt x="0" y="23546"/>
                    <a:pt x="23546" y="0"/>
                    <a:pt x="52592" y="0"/>
                  </a:cubicBezTo>
                  <a:close/>
                </a:path>
              </a:pathLst>
            </a:custGeom>
            <a:solidFill>
              <a:srgbClr val="19DC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" name="TextBox 59">
              <a:extLst>
                <a:ext uri="{FF2B5EF4-FFF2-40B4-BE49-F238E27FC236}">
                  <a16:creationId xmlns:a16="http://schemas.microsoft.com/office/drawing/2014/main" id="{5D7A9518-5D0F-28EF-4FCF-FF0E1A82B957}"/>
                </a:ext>
              </a:extLst>
            </p:cNvPr>
            <p:cNvSpPr txBox="1"/>
            <p:nvPr/>
          </p:nvSpPr>
          <p:spPr>
            <a:xfrm>
              <a:off x="0" y="-28575"/>
              <a:ext cx="1110726" cy="1978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96" name="TextBox 60">
            <a:extLst>
              <a:ext uri="{FF2B5EF4-FFF2-40B4-BE49-F238E27FC236}">
                <a16:creationId xmlns:a16="http://schemas.microsoft.com/office/drawing/2014/main" id="{8270DA83-3BC3-32F2-3F24-D3C154918D54}"/>
              </a:ext>
            </a:extLst>
          </p:cNvPr>
          <p:cNvSpPr txBox="1"/>
          <p:nvPr/>
        </p:nvSpPr>
        <p:spPr>
          <a:xfrm>
            <a:off x="7434025" y="8328568"/>
            <a:ext cx="2465812" cy="410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53"/>
              </a:lnSpc>
              <a:spcBef>
                <a:spcPct val="0"/>
              </a:spcBef>
            </a:pPr>
            <a:r>
              <a:rPr lang="en-US" sz="1339" dirty="0" err="1">
                <a:solidFill>
                  <a:srgbClr val="000000"/>
                </a:solidFill>
                <a:latin typeface="Garet"/>
              </a:rPr>
              <a:t>S</a:t>
            </a:r>
            <a:r>
              <a:rPr lang="en-US" sz="1339" u="none" strike="noStrike" dirty="0" err="1">
                <a:solidFill>
                  <a:srgbClr val="000000"/>
                </a:solidFill>
                <a:latin typeface="Garet"/>
              </a:rPr>
              <a:t>etări</a:t>
            </a:r>
            <a:r>
              <a:rPr lang="en-US" sz="1339" u="none" strike="noStrike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1339" dirty="0" err="1">
                <a:solidFill>
                  <a:srgbClr val="000000"/>
                </a:solidFill>
                <a:latin typeface="Garet"/>
              </a:rPr>
              <a:t>pentru</a:t>
            </a:r>
            <a:r>
              <a:rPr lang="en-US" sz="1339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1339" u="none" strike="noStrike" dirty="0" err="1">
                <a:solidFill>
                  <a:srgbClr val="000000"/>
                </a:solidFill>
                <a:latin typeface="Garet"/>
              </a:rPr>
              <a:t>activitatea</a:t>
            </a:r>
            <a:r>
              <a:rPr lang="en-US" sz="1339" u="none" strike="noStrike" dirty="0">
                <a:solidFill>
                  <a:srgbClr val="000000"/>
                </a:solidFill>
                <a:latin typeface="Garet"/>
              </a:rPr>
              <a:t> de crop</a:t>
            </a:r>
          </a:p>
        </p:txBody>
      </p:sp>
      <p:sp>
        <p:nvSpPr>
          <p:cNvPr id="197" name="TextBox 66">
            <a:extLst>
              <a:ext uri="{FF2B5EF4-FFF2-40B4-BE49-F238E27FC236}">
                <a16:creationId xmlns:a16="http://schemas.microsoft.com/office/drawing/2014/main" id="{0DE82837-6D01-491F-D69B-28DC57240B86}"/>
              </a:ext>
            </a:extLst>
          </p:cNvPr>
          <p:cNvSpPr txBox="1"/>
          <p:nvPr/>
        </p:nvSpPr>
        <p:spPr>
          <a:xfrm>
            <a:off x="9348373" y="4035572"/>
            <a:ext cx="1635983" cy="2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92"/>
              </a:lnSpc>
              <a:spcBef>
                <a:spcPct val="0"/>
              </a:spcBef>
            </a:pPr>
            <a:r>
              <a:rPr lang="en-US" sz="1847" dirty="0">
                <a:solidFill>
                  <a:srgbClr val="000000"/>
                </a:solidFill>
                <a:latin typeface="Garet"/>
              </a:rPr>
              <a:t>UI</a:t>
            </a:r>
          </a:p>
        </p:txBody>
      </p:sp>
      <p:sp>
        <p:nvSpPr>
          <p:cNvPr id="198" name="TextBox 67">
            <a:extLst>
              <a:ext uri="{FF2B5EF4-FFF2-40B4-BE49-F238E27FC236}">
                <a16:creationId xmlns:a16="http://schemas.microsoft.com/office/drawing/2014/main" id="{56F72F85-3C6C-9C53-3925-AB10AD72F49E}"/>
              </a:ext>
            </a:extLst>
          </p:cNvPr>
          <p:cNvSpPr txBox="1"/>
          <p:nvPr/>
        </p:nvSpPr>
        <p:spPr>
          <a:xfrm>
            <a:off x="4740506" y="4585395"/>
            <a:ext cx="1635983" cy="450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92"/>
              </a:lnSpc>
              <a:spcBef>
                <a:spcPct val="0"/>
              </a:spcBef>
            </a:pPr>
            <a:r>
              <a:rPr lang="en-US" sz="1847">
                <a:solidFill>
                  <a:srgbClr val="000000"/>
                </a:solidFill>
                <a:latin typeface="Garet"/>
              </a:rPr>
              <a:t>Captare imagine</a:t>
            </a:r>
          </a:p>
        </p:txBody>
      </p:sp>
      <p:sp>
        <p:nvSpPr>
          <p:cNvPr id="199" name="TextBox 68">
            <a:extLst>
              <a:ext uri="{FF2B5EF4-FFF2-40B4-BE49-F238E27FC236}">
                <a16:creationId xmlns:a16="http://schemas.microsoft.com/office/drawing/2014/main" id="{DC6D7220-358B-CC84-8C5D-96096DF53A47}"/>
              </a:ext>
            </a:extLst>
          </p:cNvPr>
          <p:cNvSpPr txBox="1"/>
          <p:nvPr/>
        </p:nvSpPr>
        <p:spPr>
          <a:xfrm>
            <a:off x="9865146" y="5112435"/>
            <a:ext cx="1635983" cy="2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92"/>
              </a:lnSpc>
              <a:spcBef>
                <a:spcPct val="0"/>
              </a:spcBef>
            </a:pPr>
            <a:r>
              <a:rPr lang="en-US" sz="1847" dirty="0" err="1">
                <a:solidFill>
                  <a:srgbClr val="000000"/>
                </a:solidFill>
                <a:latin typeface="Garet"/>
              </a:rPr>
              <a:t>Clasificare</a:t>
            </a:r>
            <a:endParaRPr lang="en-US" sz="1847" dirty="0">
              <a:solidFill>
                <a:srgbClr val="000000"/>
              </a:solidFill>
              <a:latin typeface="Garet"/>
            </a:endParaRPr>
          </a:p>
        </p:txBody>
      </p:sp>
      <p:sp>
        <p:nvSpPr>
          <p:cNvPr id="200" name="TextBox 69">
            <a:extLst>
              <a:ext uri="{FF2B5EF4-FFF2-40B4-BE49-F238E27FC236}">
                <a16:creationId xmlns:a16="http://schemas.microsoft.com/office/drawing/2014/main" id="{D5E1B2FA-8A38-6238-0CE9-5784DEDBD86C}"/>
              </a:ext>
            </a:extLst>
          </p:cNvPr>
          <p:cNvSpPr txBox="1"/>
          <p:nvPr/>
        </p:nvSpPr>
        <p:spPr>
          <a:xfrm>
            <a:off x="7539788" y="5958672"/>
            <a:ext cx="1635983" cy="2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92"/>
              </a:lnSpc>
              <a:spcBef>
                <a:spcPct val="0"/>
              </a:spcBef>
            </a:pPr>
            <a:r>
              <a:rPr lang="en-US" sz="1847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1847" dirty="0" err="1">
                <a:solidFill>
                  <a:srgbClr val="000000"/>
                </a:solidFill>
                <a:latin typeface="Garet"/>
              </a:rPr>
              <a:t>Cropare</a:t>
            </a:r>
            <a:endParaRPr lang="en-US" sz="1847" dirty="0">
              <a:solidFill>
                <a:srgbClr val="000000"/>
              </a:solidFill>
              <a:latin typeface="Garet"/>
            </a:endParaRPr>
          </a:p>
        </p:txBody>
      </p:sp>
      <p:cxnSp>
        <p:nvCxnSpPr>
          <p:cNvPr id="201" name="Connector: Curved 200">
            <a:extLst>
              <a:ext uri="{FF2B5EF4-FFF2-40B4-BE49-F238E27FC236}">
                <a16:creationId xmlns:a16="http://schemas.microsoft.com/office/drawing/2014/main" id="{30E4B63B-476F-10BD-2FDD-20386FF9BB1B}"/>
              </a:ext>
            </a:extLst>
          </p:cNvPr>
          <p:cNvCxnSpPr>
            <a:cxnSpLocks/>
            <a:stCxn id="188" idx="2"/>
            <a:endCxn id="183" idx="0"/>
          </p:cNvCxnSpPr>
          <p:nvPr/>
        </p:nvCxnSpPr>
        <p:spPr>
          <a:xfrm rot="5400000">
            <a:off x="5839935" y="3525447"/>
            <a:ext cx="603678" cy="320068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2" name="Connector: Curved 201">
            <a:extLst>
              <a:ext uri="{FF2B5EF4-FFF2-40B4-BE49-F238E27FC236}">
                <a16:creationId xmlns:a16="http://schemas.microsoft.com/office/drawing/2014/main" id="{D411067B-0265-7A33-8A88-4B2DEDD0293D}"/>
              </a:ext>
            </a:extLst>
          </p:cNvPr>
          <p:cNvCxnSpPr>
            <a:cxnSpLocks/>
            <a:stCxn id="188" idx="2"/>
          </p:cNvCxnSpPr>
          <p:nvPr/>
        </p:nvCxnSpPr>
        <p:spPr>
          <a:xfrm rot="16200000" flipH="1">
            <a:off x="6884441" y="5681621"/>
            <a:ext cx="1740162" cy="2481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3" name="Connector: Curved 202">
            <a:extLst>
              <a:ext uri="{FF2B5EF4-FFF2-40B4-BE49-F238E27FC236}">
                <a16:creationId xmlns:a16="http://schemas.microsoft.com/office/drawing/2014/main" id="{AF273B07-49BA-87C6-8EAA-AC541CD1DF9B}"/>
              </a:ext>
            </a:extLst>
          </p:cNvPr>
          <p:cNvCxnSpPr>
            <a:cxnSpLocks/>
            <a:stCxn id="188" idx="2"/>
            <a:endCxn id="186" idx="0"/>
          </p:cNvCxnSpPr>
          <p:nvPr/>
        </p:nvCxnSpPr>
        <p:spPr>
          <a:xfrm rot="16200000" flipH="1">
            <a:off x="9250994" y="3315067"/>
            <a:ext cx="1187760" cy="420552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4" name="Connector: Curved 203">
            <a:extLst>
              <a:ext uri="{FF2B5EF4-FFF2-40B4-BE49-F238E27FC236}">
                <a16:creationId xmlns:a16="http://schemas.microsoft.com/office/drawing/2014/main" id="{AA1A0E2B-CAF8-4D30-DF7F-977BF7CDEF1C}"/>
              </a:ext>
            </a:extLst>
          </p:cNvPr>
          <p:cNvCxnSpPr>
            <a:cxnSpLocks/>
            <a:stCxn id="182" idx="2"/>
            <a:endCxn id="191" idx="0"/>
          </p:cNvCxnSpPr>
          <p:nvPr/>
        </p:nvCxnSpPr>
        <p:spPr>
          <a:xfrm rot="5400000">
            <a:off x="6039606" y="5754953"/>
            <a:ext cx="485416" cy="304738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5" name="Connector: Curved 204">
            <a:extLst>
              <a:ext uri="{FF2B5EF4-FFF2-40B4-BE49-F238E27FC236}">
                <a16:creationId xmlns:a16="http://schemas.microsoft.com/office/drawing/2014/main" id="{6FC95056-BDB4-E8D3-9941-7F08EBB081F0}"/>
              </a:ext>
            </a:extLst>
          </p:cNvPr>
          <p:cNvCxnSpPr>
            <a:cxnSpLocks/>
            <a:stCxn id="182" idx="2"/>
            <a:endCxn id="185" idx="0"/>
          </p:cNvCxnSpPr>
          <p:nvPr/>
        </p:nvCxnSpPr>
        <p:spPr>
          <a:xfrm rot="16200000" flipH="1">
            <a:off x="7955632" y="6886310"/>
            <a:ext cx="540989" cy="84024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2">
            <a:extLst>
              <a:ext uri="{FF2B5EF4-FFF2-40B4-BE49-F238E27FC236}">
                <a16:creationId xmlns:a16="http://schemas.microsoft.com/office/drawing/2014/main" id="{7130E9A5-B9D9-0CAF-41F0-42B77A715A47}"/>
              </a:ext>
            </a:extLst>
          </p:cNvPr>
          <p:cNvSpPr/>
          <p:nvPr/>
        </p:nvSpPr>
        <p:spPr>
          <a:xfrm>
            <a:off x="0" y="0"/>
            <a:ext cx="5961141" cy="2113495"/>
          </a:xfrm>
          <a:custGeom>
            <a:avLst/>
            <a:gdLst/>
            <a:ahLst/>
            <a:cxnLst/>
            <a:rect l="l" t="t" r="r" b="b"/>
            <a:pathLst>
              <a:path w="5961141" h="2113495">
                <a:moveTo>
                  <a:pt x="0" y="0"/>
                </a:moveTo>
                <a:lnTo>
                  <a:pt x="5961141" y="0"/>
                </a:lnTo>
                <a:lnTo>
                  <a:pt x="5961141" y="2113495"/>
                </a:lnTo>
                <a:lnTo>
                  <a:pt x="0" y="2113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01C83EBD-9F89-31EB-E0DA-1D1F6168CD19}"/>
              </a:ext>
            </a:extLst>
          </p:cNvPr>
          <p:cNvSpPr/>
          <p:nvPr/>
        </p:nvSpPr>
        <p:spPr>
          <a:xfrm>
            <a:off x="15402299" y="-328921"/>
            <a:ext cx="3867912" cy="4114800"/>
          </a:xfrm>
          <a:custGeom>
            <a:avLst/>
            <a:gdLst/>
            <a:ahLst/>
            <a:cxnLst/>
            <a:rect l="l" t="t" r="r" b="b"/>
            <a:pathLst>
              <a:path w="3867912" h="4114800">
                <a:moveTo>
                  <a:pt x="0" y="0"/>
                </a:moveTo>
                <a:lnTo>
                  <a:pt x="3867912" y="0"/>
                </a:lnTo>
                <a:lnTo>
                  <a:pt x="3867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5" name="Freeform 4">
            <a:extLst>
              <a:ext uri="{FF2B5EF4-FFF2-40B4-BE49-F238E27FC236}">
                <a16:creationId xmlns:a16="http://schemas.microsoft.com/office/drawing/2014/main" id="{B5E9E697-5C14-65D4-912E-4A8BC67CCC58}"/>
              </a:ext>
            </a:extLst>
          </p:cNvPr>
          <p:cNvSpPr/>
          <p:nvPr/>
        </p:nvSpPr>
        <p:spPr>
          <a:xfrm>
            <a:off x="3939" y="1"/>
            <a:ext cx="18284062" cy="10317252"/>
          </a:xfrm>
          <a:custGeom>
            <a:avLst/>
            <a:gdLst/>
            <a:ahLst/>
            <a:cxnLst/>
            <a:rect l="l" t="t" r="r" b="b"/>
            <a:pathLst>
              <a:path w="21583083" h="21583083">
                <a:moveTo>
                  <a:pt x="0" y="0"/>
                </a:moveTo>
                <a:lnTo>
                  <a:pt x="21583083" y="0"/>
                </a:lnTo>
                <a:lnTo>
                  <a:pt x="21583083" y="21583083"/>
                </a:lnTo>
                <a:lnTo>
                  <a:pt x="0" y="215830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1" r="-18043" b="-10919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6" name="Freeform 6">
            <a:extLst>
              <a:ext uri="{FF2B5EF4-FFF2-40B4-BE49-F238E27FC236}">
                <a16:creationId xmlns:a16="http://schemas.microsoft.com/office/drawing/2014/main" id="{6505BB68-5586-E3E9-4B13-09D82A85ABDF}"/>
              </a:ext>
            </a:extLst>
          </p:cNvPr>
          <p:cNvSpPr/>
          <p:nvPr/>
        </p:nvSpPr>
        <p:spPr>
          <a:xfrm>
            <a:off x="9520054" y="4370991"/>
            <a:ext cx="1462375" cy="1293198"/>
          </a:xfrm>
          <a:custGeom>
            <a:avLst/>
            <a:gdLst/>
            <a:ahLst/>
            <a:cxnLst/>
            <a:rect l="l" t="t" r="r" b="b"/>
            <a:pathLst>
              <a:path w="1462375" h="1293198">
                <a:moveTo>
                  <a:pt x="0" y="0"/>
                </a:moveTo>
                <a:lnTo>
                  <a:pt x="1462375" y="0"/>
                </a:lnTo>
                <a:lnTo>
                  <a:pt x="1462375" y="1293199"/>
                </a:lnTo>
                <a:lnTo>
                  <a:pt x="0" y="12931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1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7" name="Group 8">
            <a:extLst>
              <a:ext uri="{FF2B5EF4-FFF2-40B4-BE49-F238E27FC236}">
                <a16:creationId xmlns:a16="http://schemas.microsoft.com/office/drawing/2014/main" id="{E7BCD3BF-2E64-25C6-DB90-C5BC06CB89AD}"/>
              </a:ext>
            </a:extLst>
          </p:cNvPr>
          <p:cNvGrpSpPr>
            <a:grpSpLocks noChangeAspect="1"/>
          </p:cNvGrpSpPr>
          <p:nvPr/>
        </p:nvGrpSpPr>
        <p:grpSpPr>
          <a:xfrm>
            <a:off x="1028700" y="3553221"/>
            <a:ext cx="2991742" cy="5919675"/>
            <a:chOff x="0" y="0"/>
            <a:chExt cx="2620010" cy="5184140"/>
          </a:xfrm>
        </p:grpSpPr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B6FD5959-5204-E521-070D-F56E67092011}"/>
                </a:ext>
              </a:extLst>
            </p:cNvPr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id="{053FB7F0-1C13-9783-CF0C-E330C6888D72}"/>
                </a:ext>
              </a:extLst>
            </p:cNvPr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t="-1306" b="-130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09C4DB64-F7B1-8A97-8F65-688DE8A90CCB}"/>
                </a:ext>
              </a:extLst>
            </p:cNvPr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2">
              <a:extLst>
                <a:ext uri="{FF2B5EF4-FFF2-40B4-BE49-F238E27FC236}">
                  <a16:creationId xmlns:a16="http://schemas.microsoft.com/office/drawing/2014/main" id="{63D8FF7E-E610-C08D-8BF5-D882A40F03A4}"/>
                </a:ext>
              </a:extLst>
            </p:cNvPr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3">
              <a:extLst>
                <a:ext uri="{FF2B5EF4-FFF2-40B4-BE49-F238E27FC236}">
                  <a16:creationId xmlns:a16="http://schemas.microsoft.com/office/drawing/2014/main" id="{B9573066-95FE-F55F-F92B-96BD62571D65}"/>
                </a:ext>
              </a:extLst>
            </p:cNvPr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4">
              <a:extLst>
                <a:ext uri="{FF2B5EF4-FFF2-40B4-BE49-F238E27FC236}">
                  <a16:creationId xmlns:a16="http://schemas.microsoft.com/office/drawing/2014/main" id="{1D18F1D8-6794-CDC4-87D5-67F47C75B8A7}"/>
                </a:ext>
              </a:extLst>
            </p:cNvPr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15">
              <a:extLst>
                <a:ext uri="{FF2B5EF4-FFF2-40B4-BE49-F238E27FC236}">
                  <a16:creationId xmlns:a16="http://schemas.microsoft.com/office/drawing/2014/main" id="{2157A6C5-CE62-4A68-2FF3-17714F58DC68}"/>
                </a:ext>
              </a:extLst>
            </p:cNvPr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C242A766-3976-D9B6-32C1-EDDDE149D5A9}"/>
                </a:ext>
              </a:extLst>
            </p:cNvPr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17">
              <a:extLst>
                <a:ext uri="{FF2B5EF4-FFF2-40B4-BE49-F238E27FC236}">
                  <a16:creationId xmlns:a16="http://schemas.microsoft.com/office/drawing/2014/main" id="{2B866209-A72E-70C5-D978-83B99E7FBCD2}"/>
                </a:ext>
              </a:extLst>
            </p:cNvPr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" name="Group 18">
            <a:extLst>
              <a:ext uri="{FF2B5EF4-FFF2-40B4-BE49-F238E27FC236}">
                <a16:creationId xmlns:a16="http://schemas.microsoft.com/office/drawing/2014/main" id="{FFE3F5E6-CCC4-2951-C1FA-DB85C611B98E}"/>
              </a:ext>
            </a:extLst>
          </p:cNvPr>
          <p:cNvGrpSpPr>
            <a:grpSpLocks noChangeAspect="1"/>
          </p:cNvGrpSpPr>
          <p:nvPr/>
        </p:nvGrpSpPr>
        <p:grpSpPr>
          <a:xfrm>
            <a:off x="5275479" y="3553221"/>
            <a:ext cx="2998739" cy="5933520"/>
            <a:chOff x="0" y="0"/>
            <a:chExt cx="2620010" cy="5184140"/>
          </a:xfrm>
        </p:grpSpPr>
        <p:sp>
          <p:nvSpPr>
            <p:cNvPr id="58" name="Freeform 19">
              <a:extLst>
                <a:ext uri="{FF2B5EF4-FFF2-40B4-BE49-F238E27FC236}">
                  <a16:creationId xmlns:a16="http://schemas.microsoft.com/office/drawing/2014/main" id="{FC2BC4FE-8C6E-79CD-4D12-A61B9192A856}"/>
                </a:ext>
              </a:extLst>
            </p:cNvPr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20">
              <a:extLst>
                <a:ext uri="{FF2B5EF4-FFF2-40B4-BE49-F238E27FC236}">
                  <a16:creationId xmlns:a16="http://schemas.microsoft.com/office/drawing/2014/main" id="{EB9247C6-AA88-41DC-56FE-2C4926481B16}"/>
                </a:ext>
              </a:extLst>
            </p:cNvPr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t="-1306" b="-130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21">
              <a:extLst>
                <a:ext uri="{FF2B5EF4-FFF2-40B4-BE49-F238E27FC236}">
                  <a16:creationId xmlns:a16="http://schemas.microsoft.com/office/drawing/2014/main" id="{7C337759-62BC-514C-7EF7-D047BA95DF8C}"/>
                </a:ext>
              </a:extLst>
            </p:cNvPr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22">
              <a:extLst>
                <a:ext uri="{FF2B5EF4-FFF2-40B4-BE49-F238E27FC236}">
                  <a16:creationId xmlns:a16="http://schemas.microsoft.com/office/drawing/2014/main" id="{F430A4F1-B6DD-748E-37B2-09461C2C9F46}"/>
                </a:ext>
              </a:extLst>
            </p:cNvPr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23">
              <a:extLst>
                <a:ext uri="{FF2B5EF4-FFF2-40B4-BE49-F238E27FC236}">
                  <a16:creationId xmlns:a16="http://schemas.microsoft.com/office/drawing/2014/main" id="{4248D259-BAFC-FEBD-4FE0-3D25F3584859}"/>
                </a:ext>
              </a:extLst>
            </p:cNvPr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24">
              <a:extLst>
                <a:ext uri="{FF2B5EF4-FFF2-40B4-BE49-F238E27FC236}">
                  <a16:creationId xmlns:a16="http://schemas.microsoft.com/office/drawing/2014/main" id="{B50083A7-2226-0744-E1E5-72F2D60C6B71}"/>
                </a:ext>
              </a:extLst>
            </p:cNvPr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25">
              <a:extLst>
                <a:ext uri="{FF2B5EF4-FFF2-40B4-BE49-F238E27FC236}">
                  <a16:creationId xmlns:a16="http://schemas.microsoft.com/office/drawing/2014/main" id="{5EC1150C-07C7-6A71-3528-08E8E2190163}"/>
                </a:ext>
              </a:extLst>
            </p:cNvPr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26">
              <a:extLst>
                <a:ext uri="{FF2B5EF4-FFF2-40B4-BE49-F238E27FC236}">
                  <a16:creationId xmlns:a16="http://schemas.microsoft.com/office/drawing/2014/main" id="{7CEEAAEB-6406-16A7-013C-8065CE6F0023}"/>
                </a:ext>
              </a:extLst>
            </p:cNvPr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27">
              <a:extLst>
                <a:ext uri="{FF2B5EF4-FFF2-40B4-BE49-F238E27FC236}">
                  <a16:creationId xmlns:a16="http://schemas.microsoft.com/office/drawing/2014/main" id="{2A27F49E-1F67-D157-E8A0-4AAC7A7DE457}"/>
                </a:ext>
              </a:extLst>
            </p:cNvPr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7" name="Group 28">
            <a:extLst>
              <a:ext uri="{FF2B5EF4-FFF2-40B4-BE49-F238E27FC236}">
                <a16:creationId xmlns:a16="http://schemas.microsoft.com/office/drawing/2014/main" id="{6489FAA6-3B74-2E32-F073-958AD2EB0072}"/>
              </a:ext>
            </a:extLst>
          </p:cNvPr>
          <p:cNvGrpSpPr>
            <a:grpSpLocks noChangeAspect="1"/>
          </p:cNvGrpSpPr>
          <p:nvPr/>
        </p:nvGrpSpPr>
        <p:grpSpPr>
          <a:xfrm>
            <a:off x="9684202" y="3567066"/>
            <a:ext cx="2991742" cy="5919675"/>
            <a:chOff x="0" y="0"/>
            <a:chExt cx="2620010" cy="5184140"/>
          </a:xfrm>
        </p:grpSpPr>
        <p:sp>
          <p:nvSpPr>
            <p:cNvPr id="68" name="Freeform 29">
              <a:extLst>
                <a:ext uri="{FF2B5EF4-FFF2-40B4-BE49-F238E27FC236}">
                  <a16:creationId xmlns:a16="http://schemas.microsoft.com/office/drawing/2014/main" id="{CB53ED79-C48A-8153-CF10-665E4FC640A9}"/>
                </a:ext>
              </a:extLst>
            </p:cNvPr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30">
              <a:extLst>
                <a:ext uri="{FF2B5EF4-FFF2-40B4-BE49-F238E27FC236}">
                  <a16:creationId xmlns:a16="http://schemas.microsoft.com/office/drawing/2014/main" id="{35600B3D-F8D5-7E25-B048-359AF7FA839D}"/>
                </a:ext>
              </a:extLst>
            </p:cNvPr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2"/>
              <a:stretch>
                <a:fillRect t="-1306" b="-130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31">
              <a:extLst>
                <a:ext uri="{FF2B5EF4-FFF2-40B4-BE49-F238E27FC236}">
                  <a16:creationId xmlns:a16="http://schemas.microsoft.com/office/drawing/2014/main" id="{D17659BE-BE28-5863-7C9A-F64701A53F46}"/>
                </a:ext>
              </a:extLst>
            </p:cNvPr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32">
              <a:extLst>
                <a:ext uri="{FF2B5EF4-FFF2-40B4-BE49-F238E27FC236}">
                  <a16:creationId xmlns:a16="http://schemas.microsoft.com/office/drawing/2014/main" id="{AA42EB62-56A4-093D-EC8B-B3B1F4097907}"/>
                </a:ext>
              </a:extLst>
            </p:cNvPr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33">
              <a:extLst>
                <a:ext uri="{FF2B5EF4-FFF2-40B4-BE49-F238E27FC236}">
                  <a16:creationId xmlns:a16="http://schemas.microsoft.com/office/drawing/2014/main" id="{93919F68-F36D-F0D4-62AF-4647AC50F973}"/>
                </a:ext>
              </a:extLst>
            </p:cNvPr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34">
              <a:extLst>
                <a:ext uri="{FF2B5EF4-FFF2-40B4-BE49-F238E27FC236}">
                  <a16:creationId xmlns:a16="http://schemas.microsoft.com/office/drawing/2014/main" id="{F08AD8D1-5AE6-E12C-C4DA-B482530DAF73}"/>
                </a:ext>
              </a:extLst>
            </p:cNvPr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35">
              <a:extLst>
                <a:ext uri="{FF2B5EF4-FFF2-40B4-BE49-F238E27FC236}">
                  <a16:creationId xmlns:a16="http://schemas.microsoft.com/office/drawing/2014/main" id="{D47842A3-B6A3-1C84-C275-DBD3A58022A2}"/>
                </a:ext>
              </a:extLst>
            </p:cNvPr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36">
              <a:extLst>
                <a:ext uri="{FF2B5EF4-FFF2-40B4-BE49-F238E27FC236}">
                  <a16:creationId xmlns:a16="http://schemas.microsoft.com/office/drawing/2014/main" id="{337ABE91-9051-378A-B247-130A30BFCEBF}"/>
                </a:ext>
              </a:extLst>
            </p:cNvPr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37">
              <a:extLst>
                <a:ext uri="{FF2B5EF4-FFF2-40B4-BE49-F238E27FC236}">
                  <a16:creationId xmlns:a16="http://schemas.microsoft.com/office/drawing/2014/main" id="{D74996D8-0DC5-CE3F-CAF2-24C0AD9E196C}"/>
                </a:ext>
              </a:extLst>
            </p:cNvPr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7" name="Freeform 38">
            <a:extLst>
              <a:ext uri="{FF2B5EF4-FFF2-40B4-BE49-F238E27FC236}">
                <a16:creationId xmlns:a16="http://schemas.microsoft.com/office/drawing/2014/main" id="{B0B5C83A-3EC4-6484-FA45-56FF5E999AE4}"/>
              </a:ext>
            </a:extLst>
          </p:cNvPr>
          <p:cNvSpPr/>
          <p:nvPr/>
        </p:nvSpPr>
        <p:spPr>
          <a:xfrm>
            <a:off x="809011" y="1964411"/>
            <a:ext cx="889031" cy="889031"/>
          </a:xfrm>
          <a:custGeom>
            <a:avLst/>
            <a:gdLst/>
            <a:ahLst/>
            <a:cxnLst/>
            <a:rect l="l" t="t" r="r" b="b"/>
            <a:pathLst>
              <a:path w="889031" h="889031">
                <a:moveTo>
                  <a:pt x="0" y="0"/>
                </a:moveTo>
                <a:lnTo>
                  <a:pt x="889031" y="0"/>
                </a:lnTo>
                <a:lnTo>
                  <a:pt x="889031" y="889031"/>
                </a:lnTo>
                <a:lnTo>
                  <a:pt x="0" y="88903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8" name="TextBox 39">
            <a:extLst>
              <a:ext uri="{FF2B5EF4-FFF2-40B4-BE49-F238E27FC236}">
                <a16:creationId xmlns:a16="http://schemas.microsoft.com/office/drawing/2014/main" id="{606DC382-0DB6-D453-972E-AACC250FBAE5}"/>
              </a:ext>
            </a:extLst>
          </p:cNvPr>
          <p:cNvSpPr txBox="1"/>
          <p:nvPr/>
        </p:nvSpPr>
        <p:spPr>
          <a:xfrm>
            <a:off x="809011" y="365125"/>
            <a:ext cx="11728923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Garet"/>
              </a:rPr>
              <a:t>6. Integrare pe Android</a:t>
            </a:r>
          </a:p>
        </p:txBody>
      </p:sp>
      <p:sp>
        <p:nvSpPr>
          <p:cNvPr id="79" name="TextBox 40">
            <a:extLst>
              <a:ext uri="{FF2B5EF4-FFF2-40B4-BE49-F238E27FC236}">
                <a16:creationId xmlns:a16="http://schemas.microsoft.com/office/drawing/2014/main" id="{FECDC762-69DE-188E-8E5B-F7B3BBC48E6D}"/>
              </a:ext>
            </a:extLst>
          </p:cNvPr>
          <p:cNvSpPr txBox="1"/>
          <p:nvPr/>
        </p:nvSpPr>
        <p:spPr>
          <a:xfrm>
            <a:off x="1818859" y="1924739"/>
            <a:ext cx="10306245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Garet"/>
              </a:rPr>
              <a:t>Funcționalități</a:t>
            </a:r>
          </a:p>
        </p:txBody>
      </p:sp>
      <p:sp>
        <p:nvSpPr>
          <p:cNvPr id="80" name="Freeform 41">
            <a:extLst>
              <a:ext uri="{FF2B5EF4-FFF2-40B4-BE49-F238E27FC236}">
                <a16:creationId xmlns:a16="http://schemas.microsoft.com/office/drawing/2014/main" id="{09A5EBEB-A639-7F37-3700-7DEE36BAF0A3}"/>
              </a:ext>
            </a:extLst>
          </p:cNvPr>
          <p:cNvSpPr/>
          <p:nvPr/>
        </p:nvSpPr>
        <p:spPr>
          <a:xfrm>
            <a:off x="13352850" y="1529338"/>
            <a:ext cx="4481114" cy="4513082"/>
          </a:xfrm>
          <a:custGeom>
            <a:avLst/>
            <a:gdLst/>
            <a:ahLst/>
            <a:cxnLst/>
            <a:rect l="l" t="t" r="r" b="b"/>
            <a:pathLst>
              <a:path w="4481114" h="4513082">
                <a:moveTo>
                  <a:pt x="0" y="0"/>
                </a:moveTo>
                <a:lnTo>
                  <a:pt x="4481114" y="0"/>
                </a:lnTo>
                <a:lnTo>
                  <a:pt x="4481114" y="4513082"/>
                </a:lnTo>
                <a:lnTo>
                  <a:pt x="0" y="451308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1" name="TextBox 42">
            <a:extLst>
              <a:ext uri="{FF2B5EF4-FFF2-40B4-BE49-F238E27FC236}">
                <a16:creationId xmlns:a16="http://schemas.microsoft.com/office/drawing/2014/main" id="{072DC8B3-3C5A-D4DB-79C1-EB4645DA6628}"/>
              </a:ext>
            </a:extLst>
          </p:cNvPr>
          <p:cNvSpPr txBox="1"/>
          <p:nvPr/>
        </p:nvSpPr>
        <p:spPr>
          <a:xfrm>
            <a:off x="13850559" y="2936630"/>
            <a:ext cx="3485696" cy="1641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6"/>
              </a:lnSpc>
            </a:pPr>
            <a:r>
              <a:rPr lang="en-US" sz="3200">
                <a:solidFill>
                  <a:srgbClr val="231F20"/>
                </a:solidFill>
                <a:latin typeface="Garet"/>
              </a:rPr>
              <a:t>Dimensiunea totală de 41.15MB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">
            <a:extLst>
              <a:ext uri="{FF2B5EF4-FFF2-40B4-BE49-F238E27FC236}">
                <a16:creationId xmlns:a16="http://schemas.microsoft.com/office/drawing/2014/main" id="{FE07D2B5-2C54-CDAC-7F0E-57EBB974C841}"/>
              </a:ext>
            </a:extLst>
          </p:cNvPr>
          <p:cNvSpPr/>
          <p:nvPr/>
        </p:nvSpPr>
        <p:spPr>
          <a:xfrm>
            <a:off x="0" y="0"/>
            <a:ext cx="5961141" cy="2113495"/>
          </a:xfrm>
          <a:custGeom>
            <a:avLst/>
            <a:gdLst/>
            <a:ahLst/>
            <a:cxnLst/>
            <a:rect l="l" t="t" r="r" b="b"/>
            <a:pathLst>
              <a:path w="5961141" h="2113495">
                <a:moveTo>
                  <a:pt x="0" y="0"/>
                </a:moveTo>
                <a:lnTo>
                  <a:pt x="5961141" y="0"/>
                </a:lnTo>
                <a:lnTo>
                  <a:pt x="5961141" y="2113495"/>
                </a:lnTo>
                <a:lnTo>
                  <a:pt x="0" y="2113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id="{E406F7F6-DBB9-03FD-BE69-41C1BD2DBA4C}"/>
              </a:ext>
            </a:extLst>
          </p:cNvPr>
          <p:cNvSpPr/>
          <p:nvPr/>
        </p:nvSpPr>
        <p:spPr>
          <a:xfrm>
            <a:off x="15542983" y="-792768"/>
            <a:ext cx="3867912" cy="4114800"/>
          </a:xfrm>
          <a:custGeom>
            <a:avLst/>
            <a:gdLst/>
            <a:ahLst/>
            <a:cxnLst/>
            <a:rect l="l" t="t" r="r" b="b"/>
            <a:pathLst>
              <a:path w="3867912" h="4114800">
                <a:moveTo>
                  <a:pt x="0" y="0"/>
                </a:moveTo>
                <a:lnTo>
                  <a:pt x="3867912" y="0"/>
                </a:lnTo>
                <a:lnTo>
                  <a:pt x="3867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4">
            <a:extLst>
              <a:ext uri="{FF2B5EF4-FFF2-40B4-BE49-F238E27FC236}">
                <a16:creationId xmlns:a16="http://schemas.microsoft.com/office/drawing/2014/main" id="{46E95AE4-AC4D-CC86-E8C7-B94B0F8E9213}"/>
              </a:ext>
            </a:extLst>
          </p:cNvPr>
          <p:cNvSpPr/>
          <p:nvPr/>
        </p:nvSpPr>
        <p:spPr>
          <a:xfrm>
            <a:off x="1" y="1"/>
            <a:ext cx="18288000" cy="10317252"/>
          </a:xfrm>
          <a:custGeom>
            <a:avLst/>
            <a:gdLst/>
            <a:ahLst/>
            <a:cxnLst/>
            <a:rect l="l" t="t" r="r" b="b"/>
            <a:pathLst>
              <a:path w="21583083" h="21583083">
                <a:moveTo>
                  <a:pt x="0" y="0"/>
                </a:moveTo>
                <a:lnTo>
                  <a:pt x="21583083" y="0"/>
                </a:lnTo>
                <a:lnTo>
                  <a:pt x="21583083" y="21583083"/>
                </a:lnTo>
                <a:lnTo>
                  <a:pt x="0" y="215830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18018" b="-10919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80037228-652A-C2CA-0660-A49A2192D2B2}"/>
              </a:ext>
            </a:extLst>
          </p:cNvPr>
          <p:cNvSpPr/>
          <p:nvPr/>
        </p:nvSpPr>
        <p:spPr>
          <a:xfrm>
            <a:off x="1518085" y="3030862"/>
            <a:ext cx="2810462" cy="6227438"/>
          </a:xfrm>
          <a:custGeom>
            <a:avLst/>
            <a:gdLst/>
            <a:ahLst/>
            <a:cxnLst/>
            <a:rect l="l" t="t" r="r" b="b"/>
            <a:pathLst>
              <a:path w="2810462" h="6227438">
                <a:moveTo>
                  <a:pt x="0" y="0"/>
                </a:moveTo>
                <a:lnTo>
                  <a:pt x="2810462" y="0"/>
                </a:lnTo>
                <a:lnTo>
                  <a:pt x="2810462" y="6227438"/>
                </a:lnTo>
                <a:lnTo>
                  <a:pt x="0" y="62274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685A167B-0B89-E27A-7031-96BAD2263C35}"/>
              </a:ext>
            </a:extLst>
          </p:cNvPr>
          <p:cNvSpPr/>
          <p:nvPr/>
        </p:nvSpPr>
        <p:spPr>
          <a:xfrm>
            <a:off x="9777020" y="3030862"/>
            <a:ext cx="2824780" cy="6197134"/>
          </a:xfrm>
          <a:custGeom>
            <a:avLst/>
            <a:gdLst/>
            <a:ahLst/>
            <a:cxnLst/>
            <a:rect l="l" t="t" r="r" b="b"/>
            <a:pathLst>
              <a:path w="2824780" h="6197134">
                <a:moveTo>
                  <a:pt x="0" y="0"/>
                </a:moveTo>
                <a:lnTo>
                  <a:pt x="2824780" y="0"/>
                </a:lnTo>
                <a:lnTo>
                  <a:pt x="2824780" y="6197134"/>
                </a:lnTo>
                <a:lnTo>
                  <a:pt x="0" y="61971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49C7F8B6-AA33-726D-4C8B-BE3495331DF0}"/>
              </a:ext>
            </a:extLst>
          </p:cNvPr>
          <p:cNvSpPr/>
          <p:nvPr/>
        </p:nvSpPr>
        <p:spPr>
          <a:xfrm>
            <a:off x="13928226" y="3030862"/>
            <a:ext cx="2841689" cy="6176054"/>
          </a:xfrm>
          <a:custGeom>
            <a:avLst/>
            <a:gdLst/>
            <a:ahLst/>
            <a:cxnLst/>
            <a:rect l="l" t="t" r="r" b="b"/>
            <a:pathLst>
              <a:path w="2841689" h="6176054">
                <a:moveTo>
                  <a:pt x="0" y="0"/>
                </a:moveTo>
                <a:lnTo>
                  <a:pt x="2841689" y="0"/>
                </a:lnTo>
                <a:lnTo>
                  <a:pt x="2841689" y="6176054"/>
                </a:lnTo>
                <a:lnTo>
                  <a:pt x="0" y="61760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0">
            <a:extLst>
              <a:ext uri="{FF2B5EF4-FFF2-40B4-BE49-F238E27FC236}">
                <a16:creationId xmlns:a16="http://schemas.microsoft.com/office/drawing/2014/main" id="{DF4F3134-2BA0-DA5B-07EC-8F92337A0E4D}"/>
              </a:ext>
            </a:extLst>
          </p:cNvPr>
          <p:cNvSpPr/>
          <p:nvPr/>
        </p:nvSpPr>
        <p:spPr>
          <a:xfrm>
            <a:off x="5531773" y="3030862"/>
            <a:ext cx="2885926" cy="6238694"/>
          </a:xfrm>
          <a:custGeom>
            <a:avLst/>
            <a:gdLst/>
            <a:ahLst/>
            <a:cxnLst/>
            <a:rect l="l" t="t" r="r" b="b"/>
            <a:pathLst>
              <a:path w="2885926" h="6238694">
                <a:moveTo>
                  <a:pt x="0" y="0"/>
                </a:moveTo>
                <a:lnTo>
                  <a:pt x="2885927" y="0"/>
                </a:lnTo>
                <a:lnTo>
                  <a:pt x="2885927" y="6238694"/>
                </a:lnTo>
                <a:lnTo>
                  <a:pt x="0" y="623869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B3DAA868-FC5A-1E21-3427-5DF3C2478B0E}"/>
              </a:ext>
            </a:extLst>
          </p:cNvPr>
          <p:cNvSpPr txBox="1"/>
          <p:nvPr/>
        </p:nvSpPr>
        <p:spPr>
          <a:xfrm>
            <a:off x="831973" y="601057"/>
            <a:ext cx="11728923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Garet"/>
              </a:rPr>
              <a:t>7. Testarea aplicației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">
            <a:extLst>
              <a:ext uri="{FF2B5EF4-FFF2-40B4-BE49-F238E27FC236}">
                <a16:creationId xmlns:a16="http://schemas.microsoft.com/office/drawing/2014/main" id="{F57DBAC7-F8D7-A89D-A831-96AA4C5273EF}"/>
              </a:ext>
            </a:extLst>
          </p:cNvPr>
          <p:cNvSpPr/>
          <p:nvPr/>
        </p:nvSpPr>
        <p:spPr>
          <a:xfrm>
            <a:off x="7374388" y="3253616"/>
            <a:ext cx="3134903" cy="9269874"/>
          </a:xfrm>
          <a:custGeom>
            <a:avLst/>
            <a:gdLst/>
            <a:ahLst/>
            <a:cxnLst/>
            <a:rect l="l" t="t" r="r" b="b"/>
            <a:pathLst>
              <a:path w="3134903" h="9269874">
                <a:moveTo>
                  <a:pt x="0" y="0"/>
                </a:moveTo>
                <a:lnTo>
                  <a:pt x="3134903" y="0"/>
                </a:lnTo>
                <a:lnTo>
                  <a:pt x="3134903" y="9269874"/>
                </a:lnTo>
                <a:lnTo>
                  <a:pt x="0" y="92698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3">
            <a:extLst>
              <a:ext uri="{FF2B5EF4-FFF2-40B4-BE49-F238E27FC236}">
                <a16:creationId xmlns:a16="http://schemas.microsoft.com/office/drawing/2014/main" id="{9326A425-2A8C-FDE0-3455-CF29188F283C}"/>
              </a:ext>
            </a:extLst>
          </p:cNvPr>
          <p:cNvSpPr/>
          <p:nvPr/>
        </p:nvSpPr>
        <p:spPr>
          <a:xfrm>
            <a:off x="1" y="-7619"/>
            <a:ext cx="18288000" cy="10294620"/>
          </a:xfrm>
          <a:custGeom>
            <a:avLst/>
            <a:gdLst/>
            <a:ahLst/>
            <a:cxnLst/>
            <a:rect l="l" t="t" r="r" b="b"/>
            <a:pathLst>
              <a:path w="21583083" h="21583083">
                <a:moveTo>
                  <a:pt x="0" y="0"/>
                </a:moveTo>
                <a:lnTo>
                  <a:pt x="21583083" y="0"/>
                </a:lnTo>
                <a:lnTo>
                  <a:pt x="21583083" y="21583084"/>
                </a:lnTo>
                <a:lnTo>
                  <a:pt x="0" y="215830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8018" b="-10965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11CE940B-06CA-82D5-CCD1-5AABFBDB2FA9}"/>
              </a:ext>
            </a:extLst>
          </p:cNvPr>
          <p:cNvSpPr txBox="1"/>
          <p:nvPr/>
        </p:nvSpPr>
        <p:spPr>
          <a:xfrm>
            <a:off x="772108" y="396990"/>
            <a:ext cx="14953323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Garet"/>
              </a:rPr>
              <a:t>8. Concluzii</a:t>
            </a: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39527B8A-703F-BE64-FB9E-3B956C33EB10}"/>
              </a:ext>
            </a:extLst>
          </p:cNvPr>
          <p:cNvSpPr/>
          <p:nvPr/>
        </p:nvSpPr>
        <p:spPr>
          <a:xfrm>
            <a:off x="-768644" y="878474"/>
            <a:ext cx="3594688" cy="3248291"/>
          </a:xfrm>
          <a:custGeom>
            <a:avLst/>
            <a:gdLst/>
            <a:ahLst/>
            <a:cxnLst/>
            <a:rect l="l" t="t" r="r" b="b"/>
            <a:pathLst>
              <a:path w="3594688" h="3248291">
                <a:moveTo>
                  <a:pt x="0" y="0"/>
                </a:moveTo>
                <a:lnTo>
                  <a:pt x="3594688" y="0"/>
                </a:lnTo>
                <a:lnTo>
                  <a:pt x="3594688" y="3248291"/>
                </a:lnTo>
                <a:lnTo>
                  <a:pt x="0" y="32482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07F1DD13-5BBC-54E2-82D7-14A1505A8668}"/>
              </a:ext>
            </a:extLst>
          </p:cNvPr>
          <p:cNvSpPr/>
          <p:nvPr/>
        </p:nvSpPr>
        <p:spPr>
          <a:xfrm>
            <a:off x="828050" y="2363258"/>
            <a:ext cx="871730" cy="904128"/>
          </a:xfrm>
          <a:custGeom>
            <a:avLst/>
            <a:gdLst/>
            <a:ahLst/>
            <a:cxnLst/>
            <a:rect l="l" t="t" r="r" b="b"/>
            <a:pathLst>
              <a:path w="871730" h="904128">
                <a:moveTo>
                  <a:pt x="0" y="0"/>
                </a:moveTo>
                <a:lnTo>
                  <a:pt x="871730" y="0"/>
                </a:lnTo>
                <a:lnTo>
                  <a:pt x="871730" y="904128"/>
                </a:lnTo>
                <a:lnTo>
                  <a:pt x="0" y="9041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2A163815-AAF8-9440-8B84-E1FBCEE4EB1B}"/>
              </a:ext>
            </a:extLst>
          </p:cNvPr>
          <p:cNvSpPr txBox="1"/>
          <p:nvPr/>
        </p:nvSpPr>
        <p:spPr>
          <a:xfrm>
            <a:off x="2409472" y="2626354"/>
            <a:ext cx="15569356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3"/>
              </a:lnSpc>
            </a:pPr>
            <a:r>
              <a:rPr lang="ro-RO" sz="3200" dirty="0">
                <a:solidFill>
                  <a:srgbClr val="231F20"/>
                </a:solidFill>
                <a:latin typeface="Garet"/>
              </a:rPr>
              <a:t>În final, modelele pre-antrenate au avut cele mai bune performanțe</a:t>
            </a:r>
            <a:endParaRPr lang="en-US" sz="3200" dirty="0">
              <a:solidFill>
                <a:srgbClr val="231F20"/>
              </a:solidFill>
              <a:latin typeface="Garet"/>
            </a:endParaRP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F214EAAE-A9E1-944A-1568-7355C3A66C20}"/>
              </a:ext>
            </a:extLst>
          </p:cNvPr>
          <p:cNvSpPr txBox="1"/>
          <p:nvPr/>
        </p:nvSpPr>
        <p:spPr>
          <a:xfrm>
            <a:off x="2409472" y="3868256"/>
            <a:ext cx="15569356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3200" dirty="0" err="1">
                <a:solidFill>
                  <a:srgbClr val="231F20"/>
                </a:solidFill>
                <a:latin typeface="Garet"/>
              </a:rPr>
              <a:t>Diferite</a:t>
            </a:r>
            <a:r>
              <a:rPr lang="en-US" sz="3200" dirty="0">
                <a:solidFill>
                  <a:srgbClr val="231F20"/>
                </a:solidFill>
                <a:latin typeface="Garet"/>
              </a:rPr>
              <a:t> </a:t>
            </a:r>
            <a:r>
              <a:rPr lang="en-US" sz="3200" dirty="0" err="1">
                <a:solidFill>
                  <a:srgbClr val="231F20"/>
                </a:solidFill>
                <a:latin typeface="Garet"/>
              </a:rPr>
              <a:t>baze</a:t>
            </a:r>
            <a:r>
              <a:rPr lang="en-US" sz="3200" dirty="0">
                <a:solidFill>
                  <a:srgbClr val="231F20"/>
                </a:solidFill>
                <a:latin typeface="Garet"/>
              </a:rPr>
              <a:t> de date </a:t>
            </a:r>
            <a:r>
              <a:rPr lang="en-US" sz="3200" dirty="0" err="1">
                <a:solidFill>
                  <a:srgbClr val="231F20"/>
                </a:solidFill>
                <a:latin typeface="Garet"/>
              </a:rPr>
              <a:t>influențează</a:t>
            </a:r>
            <a:r>
              <a:rPr lang="en-US" sz="3200" dirty="0">
                <a:solidFill>
                  <a:srgbClr val="231F20"/>
                </a:solidFill>
                <a:latin typeface="Garet"/>
              </a:rPr>
              <a:t> </a:t>
            </a:r>
            <a:r>
              <a:rPr lang="en-US" sz="3200" dirty="0" err="1">
                <a:solidFill>
                  <a:srgbClr val="231F20"/>
                </a:solidFill>
                <a:latin typeface="Garet"/>
              </a:rPr>
              <a:t>antrenarea</a:t>
            </a:r>
            <a:r>
              <a:rPr lang="en-US" sz="3200" dirty="0">
                <a:solidFill>
                  <a:srgbClr val="231F20"/>
                </a:solidFill>
                <a:latin typeface="Garet"/>
              </a:rPr>
              <a:t> </a:t>
            </a:r>
            <a:r>
              <a:rPr lang="en-US" sz="3200" dirty="0" err="1">
                <a:solidFill>
                  <a:srgbClr val="231F20"/>
                </a:solidFill>
                <a:latin typeface="Garet"/>
              </a:rPr>
              <a:t>modelelor</a:t>
            </a:r>
            <a:r>
              <a:rPr lang="en-US" sz="3200" dirty="0">
                <a:solidFill>
                  <a:srgbClr val="231F20"/>
                </a:solidFill>
                <a:latin typeface="Garet"/>
              </a:rPr>
              <a:t> </a:t>
            </a:r>
            <a:r>
              <a:rPr lang="en-US" sz="3200" dirty="0" err="1">
                <a:solidFill>
                  <a:srgbClr val="231F20"/>
                </a:solidFill>
                <a:latin typeface="Garet"/>
              </a:rPr>
              <a:t>în</a:t>
            </a:r>
            <a:r>
              <a:rPr lang="en-US" sz="3200" dirty="0">
                <a:solidFill>
                  <a:srgbClr val="231F20"/>
                </a:solidFill>
                <a:latin typeface="Garet"/>
              </a:rPr>
              <a:t> </a:t>
            </a:r>
            <a:r>
              <a:rPr lang="en-US" sz="3200" dirty="0" err="1">
                <a:solidFill>
                  <a:srgbClr val="231F20"/>
                </a:solidFill>
                <a:latin typeface="Garet"/>
              </a:rPr>
              <a:t>moduri</a:t>
            </a:r>
            <a:r>
              <a:rPr lang="en-US" sz="3200" dirty="0">
                <a:solidFill>
                  <a:srgbClr val="231F20"/>
                </a:solidFill>
                <a:latin typeface="Garet"/>
              </a:rPr>
              <a:t> </a:t>
            </a:r>
            <a:r>
              <a:rPr lang="en-US" sz="3200" dirty="0" err="1">
                <a:solidFill>
                  <a:srgbClr val="231F20"/>
                </a:solidFill>
                <a:latin typeface="Garet"/>
              </a:rPr>
              <a:t>distincte</a:t>
            </a:r>
            <a:endParaRPr lang="en-US" sz="3200" dirty="0">
              <a:solidFill>
                <a:srgbClr val="231F20"/>
              </a:solidFill>
              <a:latin typeface="Garet"/>
            </a:endParaRP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BF4C7EDA-D067-3548-BEE1-5FD8AAD5450C}"/>
              </a:ext>
            </a:extLst>
          </p:cNvPr>
          <p:cNvSpPr txBox="1"/>
          <p:nvPr/>
        </p:nvSpPr>
        <p:spPr>
          <a:xfrm>
            <a:off x="2409472" y="5095875"/>
            <a:ext cx="15569356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3200" dirty="0" err="1">
                <a:solidFill>
                  <a:srgbClr val="231F20"/>
                </a:solidFill>
                <a:latin typeface="Garet"/>
              </a:rPr>
              <a:t>Modelele</a:t>
            </a:r>
            <a:r>
              <a:rPr lang="en-US" sz="3200" dirty="0">
                <a:solidFill>
                  <a:srgbClr val="231F20"/>
                </a:solidFill>
                <a:latin typeface="Garet"/>
              </a:rPr>
              <a:t> au </a:t>
            </a:r>
            <a:r>
              <a:rPr lang="en-US" sz="3200" dirty="0" err="1">
                <a:solidFill>
                  <a:srgbClr val="231F20"/>
                </a:solidFill>
                <a:latin typeface="Garet"/>
              </a:rPr>
              <a:t>învățat</a:t>
            </a:r>
            <a:r>
              <a:rPr lang="en-US" sz="3200" dirty="0">
                <a:solidFill>
                  <a:srgbClr val="231F20"/>
                </a:solidFill>
                <a:latin typeface="Garet"/>
              </a:rPr>
              <a:t> </a:t>
            </a:r>
            <a:r>
              <a:rPr lang="en-US" sz="3200" dirty="0" err="1">
                <a:solidFill>
                  <a:srgbClr val="231F20"/>
                </a:solidFill>
                <a:latin typeface="Garet"/>
              </a:rPr>
              <a:t>eficient</a:t>
            </a:r>
            <a:r>
              <a:rPr lang="en-US" sz="3200" dirty="0">
                <a:solidFill>
                  <a:srgbClr val="231F20"/>
                </a:solidFill>
                <a:latin typeface="Garet"/>
              </a:rPr>
              <a:t> </a:t>
            </a:r>
            <a:r>
              <a:rPr lang="en-US" sz="3200" dirty="0" err="1">
                <a:solidFill>
                  <a:srgbClr val="231F20"/>
                </a:solidFill>
                <a:latin typeface="Garet"/>
              </a:rPr>
              <a:t>caracteristicile</a:t>
            </a:r>
            <a:r>
              <a:rPr lang="en-US" sz="3200" dirty="0">
                <a:solidFill>
                  <a:srgbClr val="231F20"/>
                </a:solidFill>
                <a:latin typeface="Garet"/>
              </a:rPr>
              <a:t> </a:t>
            </a:r>
            <a:r>
              <a:rPr lang="en-US" sz="3200" dirty="0" err="1">
                <a:solidFill>
                  <a:srgbClr val="231F20"/>
                </a:solidFill>
                <a:latin typeface="Garet"/>
              </a:rPr>
              <a:t>simbolurilor</a:t>
            </a:r>
            <a:r>
              <a:rPr lang="en-US" sz="3200" dirty="0">
                <a:solidFill>
                  <a:srgbClr val="231F20"/>
                </a:solidFill>
                <a:latin typeface="Garet"/>
              </a:rPr>
              <a:t> </a:t>
            </a:r>
            <a:r>
              <a:rPr lang="en-US" sz="3200" dirty="0" err="1">
                <a:solidFill>
                  <a:srgbClr val="231F20"/>
                </a:solidFill>
                <a:latin typeface="Garet"/>
              </a:rPr>
              <a:t>și</a:t>
            </a:r>
            <a:r>
              <a:rPr lang="en-US" sz="3200" dirty="0">
                <a:solidFill>
                  <a:srgbClr val="231F20"/>
                </a:solidFill>
                <a:latin typeface="Garet"/>
              </a:rPr>
              <a:t> au </a:t>
            </a:r>
            <a:r>
              <a:rPr lang="en-US" sz="3200" dirty="0" err="1">
                <a:solidFill>
                  <a:srgbClr val="231F20"/>
                </a:solidFill>
                <a:latin typeface="Garet"/>
              </a:rPr>
              <a:t>demonstrat</a:t>
            </a:r>
            <a:r>
              <a:rPr lang="en-US" sz="3200" dirty="0">
                <a:solidFill>
                  <a:srgbClr val="231F20"/>
                </a:solidFill>
                <a:latin typeface="Garet"/>
              </a:rPr>
              <a:t> </a:t>
            </a:r>
            <a:r>
              <a:rPr lang="en-US" sz="3200" dirty="0" err="1">
                <a:solidFill>
                  <a:srgbClr val="231F20"/>
                </a:solidFill>
                <a:latin typeface="Garet"/>
              </a:rPr>
              <a:t>generalizare</a:t>
            </a:r>
            <a:r>
              <a:rPr lang="en-US" sz="3200" dirty="0">
                <a:solidFill>
                  <a:srgbClr val="231F20"/>
                </a:solidFill>
                <a:latin typeface="Garet"/>
              </a:rPr>
              <a:t> </a:t>
            </a:r>
            <a:r>
              <a:rPr lang="en-US" sz="3200" dirty="0" err="1">
                <a:solidFill>
                  <a:srgbClr val="231F20"/>
                </a:solidFill>
                <a:latin typeface="Garet"/>
              </a:rPr>
              <a:t>bună</a:t>
            </a:r>
            <a:r>
              <a:rPr lang="en-US" sz="3200" dirty="0">
                <a:solidFill>
                  <a:srgbClr val="231F20"/>
                </a:solidFill>
                <a:latin typeface="Garet"/>
              </a:rPr>
              <a:t> pe date </a:t>
            </a:r>
            <a:r>
              <a:rPr lang="en-US" sz="3200" dirty="0" err="1">
                <a:solidFill>
                  <a:srgbClr val="231F20"/>
                </a:solidFill>
                <a:latin typeface="Garet"/>
              </a:rPr>
              <a:t>noi</a:t>
            </a:r>
            <a:endParaRPr lang="en-US" sz="3200" dirty="0">
              <a:solidFill>
                <a:srgbClr val="231F20"/>
              </a:solidFill>
              <a:latin typeface="Garet"/>
            </a:endParaRPr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531261B0-3299-B187-0E24-CE652BAEEFC1}"/>
              </a:ext>
            </a:extLst>
          </p:cNvPr>
          <p:cNvSpPr txBox="1"/>
          <p:nvPr/>
        </p:nvSpPr>
        <p:spPr>
          <a:xfrm>
            <a:off x="2409472" y="6689499"/>
            <a:ext cx="15569356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3"/>
              </a:lnSpc>
            </a:pPr>
            <a:r>
              <a:rPr lang="ro-RO" sz="3200" dirty="0">
                <a:solidFill>
                  <a:srgbClr val="231F20"/>
                </a:solidFill>
                <a:latin typeface="Garet"/>
              </a:rPr>
              <a:t>Integrarea modelelor într-o aplicație Android modifică semnificativ performanțele acestora</a:t>
            </a:r>
            <a:endParaRPr lang="en-US" sz="3200" dirty="0">
              <a:solidFill>
                <a:srgbClr val="231F20"/>
              </a:solidFill>
              <a:latin typeface="Garet"/>
            </a:endParaRPr>
          </a:p>
        </p:txBody>
      </p:sp>
      <p:sp>
        <p:nvSpPr>
          <p:cNvPr id="25" name="TextBox 11">
            <a:extLst>
              <a:ext uri="{FF2B5EF4-FFF2-40B4-BE49-F238E27FC236}">
                <a16:creationId xmlns:a16="http://schemas.microsoft.com/office/drawing/2014/main" id="{22A49435-FD16-4E45-ADC3-78C7877C9457}"/>
              </a:ext>
            </a:extLst>
          </p:cNvPr>
          <p:cNvSpPr txBox="1"/>
          <p:nvPr/>
        </p:nvSpPr>
        <p:spPr>
          <a:xfrm>
            <a:off x="2409472" y="8120247"/>
            <a:ext cx="15569356" cy="1500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3200" dirty="0">
                <a:solidFill>
                  <a:srgbClr val="231F20"/>
                </a:solidFill>
                <a:latin typeface="Garet"/>
              </a:rPr>
              <a:t> </a:t>
            </a:r>
            <a:r>
              <a:rPr lang="en-US" sz="3200" dirty="0" err="1">
                <a:solidFill>
                  <a:srgbClr val="231F20"/>
                </a:solidFill>
                <a:latin typeface="Garet"/>
              </a:rPr>
              <a:t>În</a:t>
            </a:r>
            <a:r>
              <a:rPr lang="en-US" sz="3200" dirty="0">
                <a:solidFill>
                  <a:srgbClr val="231F20"/>
                </a:solidFill>
                <a:latin typeface="Garet"/>
              </a:rPr>
              <a:t> final</a:t>
            </a:r>
            <a:r>
              <a:rPr lang="ro-RO" sz="3200" dirty="0">
                <a:solidFill>
                  <a:srgbClr val="231F20"/>
                </a:solidFill>
                <a:latin typeface="Garet"/>
              </a:rPr>
              <a:t>,</a:t>
            </a:r>
            <a:r>
              <a:rPr lang="en-US" sz="3200" dirty="0">
                <a:solidFill>
                  <a:srgbClr val="231F20"/>
                </a:solidFill>
                <a:latin typeface="Garet"/>
              </a:rPr>
              <a:t> am </a:t>
            </a:r>
            <a:r>
              <a:rPr lang="en-US" sz="3200" dirty="0" err="1">
                <a:solidFill>
                  <a:srgbClr val="231F20"/>
                </a:solidFill>
                <a:latin typeface="Garet"/>
              </a:rPr>
              <a:t>obținut</a:t>
            </a:r>
            <a:r>
              <a:rPr lang="en-US" sz="3200" dirty="0">
                <a:solidFill>
                  <a:srgbClr val="231F20"/>
                </a:solidFill>
                <a:latin typeface="Garet"/>
              </a:rPr>
              <a:t> o </a:t>
            </a:r>
            <a:r>
              <a:rPr lang="en-US" sz="3200" dirty="0" err="1">
                <a:solidFill>
                  <a:srgbClr val="231F20"/>
                </a:solidFill>
                <a:latin typeface="Garet"/>
              </a:rPr>
              <a:t>aplicație</a:t>
            </a:r>
            <a:r>
              <a:rPr lang="en-US" sz="3200" dirty="0">
                <a:solidFill>
                  <a:srgbClr val="231F20"/>
                </a:solidFill>
                <a:latin typeface="Garet"/>
              </a:rPr>
              <a:t> </a:t>
            </a:r>
            <a:r>
              <a:rPr lang="en-US" sz="3200" dirty="0" err="1">
                <a:solidFill>
                  <a:srgbClr val="231F20"/>
                </a:solidFill>
                <a:latin typeface="Garet"/>
              </a:rPr>
              <a:t>simplă</a:t>
            </a:r>
            <a:r>
              <a:rPr lang="en-US" sz="3200" dirty="0">
                <a:solidFill>
                  <a:srgbClr val="231F20"/>
                </a:solidFill>
                <a:latin typeface="Garet"/>
              </a:rPr>
              <a:t> </a:t>
            </a:r>
            <a:r>
              <a:rPr lang="en-US" sz="3200" dirty="0" err="1">
                <a:solidFill>
                  <a:srgbClr val="231F20"/>
                </a:solidFill>
                <a:latin typeface="Garet"/>
              </a:rPr>
              <a:t>și</a:t>
            </a:r>
            <a:r>
              <a:rPr lang="en-US" sz="3200" dirty="0">
                <a:solidFill>
                  <a:srgbClr val="231F20"/>
                </a:solidFill>
                <a:latin typeface="Garet"/>
              </a:rPr>
              <a:t> </a:t>
            </a:r>
            <a:r>
              <a:rPr lang="en-US" sz="3200" dirty="0" err="1">
                <a:solidFill>
                  <a:srgbClr val="231F20"/>
                </a:solidFill>
                <a:latin typeface="Garet"/>
              </a:rPr>
              <a:t>intuitivă</a:t>
            </a:r>
            <a:r>
              <a:rPr lang="en-US" sz="3200" dirty="0">
                <a:solidFill>
                  <a:srgbClr val="231F20"/>
                </a:solidFill>
                <a:latin typeface="Garet"/>
              </a:rPr>
              <a:t> care </a:t>
            </a:r>
            <a:r>
              <a:rPr lang="en-US" sz="3200" dirty="0" err="1">
                <a:solidFill>
                  <a:srgbClr val="231F20"/>
                </a:solidFill>
                <a:latin typeface="Garet"/>
              </a:rPr>
              <a:t>poate</a:t>
            </a:r>
            <a:r>
              <a:rPr lang="en-US" sz="3200" dirty="0">
                <a:solidFill>
                  <a:srgbClr val="231F20"/>
                </a:solidFill>
                <a:latin typeface="Garet"/>
              </a:rPr>
              <a:t> </a:t>
            </a:r>
            <a:r>
              <a:rPr lang="en-US" sz="3200" dirty="0" err="1">
                <a:solidFill>
                  <a:srgbClr val="231F20"/>
                </a:solidFill>
                <a:latin typeface="Garet"/>
              </a:rPr>
              <a:t>reprezenta</a:t>
            </a:r>
            <a:r>
              <a:rPr lang="en-US" sz="3200" dirty="0">
                <a:solidFill>
                  <a:srgbClr val="231F20"/>
                </a:solidFill>
                <a:latin typeface="Garet"/>
              </a:rPr>
              <a:t> </a:t>
            </a:r>
            <a:r>
              <a:rPr lang="en-US" sz="3200" dirty="0" err="1">
                <a:solidFill>
                  <a:srgbClr val="231F20"/>
                </a:solidFill>
                <a:latin typeface="Garet"/>
              </a:rPr>
              <a:t>baza</a:t>
            </a:r>
            <a:r>
              <a:rPr lang="en-US" sz="3200" dirty="0">
                <a:solidFill>
                  <a:srgbClr val="231F20"/>
                </a:solidFill>
                <a:latin typeface="Garet"/>
              </a:rPr>
              <a:t> </a:t>
            </a:r>
            <a:r>
              <a:rPr lang="en-US" sz="3200" dirty="0" err="1">
                <a:solidFill>
                  <a:srgbClr val="231F20"/>
                </a:solidFill>
                <a:latin typeface="Garet"/>
              </a:rPr>
              <a:t>unui</a:t>
            </a:r>
            <a:r>
              <a:rPr lang="en-US" sz="3200" dirty="0">
                <a:solidFill>
                  <a:srgbClr val="231F20"/>
                </a:solidFill>
                <a:latin typeface="Garet"/>
              </a:rPr>
              <a:t> </a:t>
            </a:r>
            <a:r>
              <a:rPr lang="en-US" sz="3200" dirty="0" err="1">
                <a:solidFill>
                  <a:srgbClr val="231F20"/>
                </a:solidFill>
                <a:latin typeface="Garet"/>
              </a:rPr>
              <a:t>proiect</a:t>
            </a:r>
            <a:r>
              <a:rPr lang="en-US" sz="3200" dirty="0">
                <a:solidFill>
                  <a:srgbClr val="231F20"/>
                </a:solidFill>
                <a:latin typeface="Garet"/>
              </a:rPr>
              <a:t> </a:t>
            </a:r>
            <a:r>
              <a:rPr lang="en-US" sz="3200" dirty="0" err="1">
                <a:solidFill>
                  <a:srgbClr val="231F20"/>
                </a:solidFill>
                <a:latin typeface="Garet"/>
              </a:rPr>
              <a:t>mai</a:t>
            </a:r>
            <a:r>
              <a:rPr lang="en-US" sz="3200" dirty="0">
                <a:solidFill>
                  <a:srgbClr val="231F20"/>
                </a:solidFill>
                <a:latin typeface="Garet"/>
              </a:rPr>
              <a:t> mare de </a:t>
            </a:r>
            <a:r>
              <a:rPr lang="en-US" sz="3200" dirty="0" err="1">
                <a:solidFill>
                  <a:srgbClr val="231F20"/>
                </a:solidFill>
                <a:latin typeface="Garet"/>
              </a:rPr>
              <a:t>integrare</a:t>
            </a:r>
            <a:r>
              <a:rPr lang="en-US" sz="3200" dirty="0">
                <a:solidFill>
                  <a:srgbClr val="231F20"/>
                </a:solidFill>
                <a:latin typeface="Garet"/>
              </a:rPr>
              <a:t> al </a:t>
            </a:r>
            <a:r>
              <a:rPr lang="en-US" sz="3200" dirty="0" err="1">
                <a:solidFill>
                  <a:srgbClr val="231F20"/>
                </a:solidFill>
                <a:latin typeface="Garet"/>
              </a:rPr>
              <a:t>algoritmilor</a:t>
            </a:r>
            <a:r>
              <a:rPr lang="en-US" sz="3200" dirty="0">
                <a:solidFill>
                  <a:srgbClr val="231F20"/>
                </a:solidFill>
                <a:latin typeface="Garet"/>
              </a:rPr>
              <a:t> de </a:t>
            </a:r>
            <a:r>
              <a:rPr lang="en-US" sz="3200" dirty="0" err="1">
                <a:solidFill>
                  <a:srgbClr val="231F20"/>
                </a:solidFill>
                <a:latin typeface="Garet"/>
              </a:rPr>
              <a:t>recunoaștere</a:t>
            </a:r>
            <a:r>
              <a:rPr lang="en-US" sz="3200" dirty="0">
                <a:solidFill>
                  <a:srgbClr val="231F20"/>
                </a:solidFill>
                <a:latin typeface="Garet"/>
              </a:rPr>
              <a:t> al </a:t>
            </a:r>
            <a:r>
              <a:rPr lang="en-US" sz="3200" dirty="0" err="1">
                <a:solidFill>
                  <a:srgbClr val="231F20"/>
                </a:solidFill>
                <a:latin typeface="Garet"/>
              </a:rPr>
              <a:t>simbolurilor</a:t>
            </a:r>
            <a:r>
              <a:rPr lang="en-US" sz="3200" dirty="0">
                <a:solidFill>
                  <a:srgbClr val="231F20"/>
                </a:solidFill>
                <a:latin typeface="Garet"/>
              </a:rPr>
              <a:t> pe </a:t>
            </a:r>
            <a:r>
              <a:rPr lang="en-US" sz="3200" dirty="0" err="1">
                <a:solidFill>
                  <a:srgbClr val="231F20"/>
                </a:solidFill>
                <a:latin typeface="Garet"/>
              </a:rPr>
              <a:t>platforme</a:t>
            </a:r>
            <a:r>
              <a:rPr lang="en-US" sz="3200" dirty="0">
                <a:solidFill>
                  <a:srgbClr val="231F20"/>
                </a:solidFill>
                <a:latin typeface="Garet"/>
              </a:rPr>
              <a:t> cu </a:t>
            </a:r>
            <a:r>
              <a:rPr lang="en-US" sz="3200" dirty="0" err="1">
                <a:solidFill>
                  <a:srgbClr val="231F20"/>
                </a:solidFill>
                <a:latin typeface="Garet"/>
              </a:rPr>
              <a:t>resurse</a:t>
            </a:r>
            <a:r>
              <a:rPr lang="en-US" sz="3200" dirty="0">
                <a:solidFill>
                  <a:srgbClr val="231F20"/>
                </a:solidFill>
                <a:latin typeface="Garet"/>
              </a:rPr>
              <a:t> </a:t>
            </a:r>
            <a:r>
              <a:rPr lang="en-US" sz="3200" dirty="0" err="1">
                <a:solidFill>
                  <a:srgbClr val="231F20"/>
                </a:solidFill>
                <a:latin typeface="Garet"/>
              </a:rPr>
              <a:t>limitate</a:t>
            </a:r>
            <a:endParaRPr lang="en-US" sz="3200" dirty="0">
              <a:solidFill>
                <a:srgbClr val="231F20"/>
              </a:solidFill>
              <a:latin typeface="Garet"/>
            </a:endParaRPr>
          </a:p>
        </p:txBody>
      </p:sp>
      <p:sp>
        <p:nvSpPr>
          <p:cNvPr id="26" name="Freeform 12">
            <a:extLst>
              <a:ext uri="{FF2B5EF4-FFF2-40B4-BE49-F238E27FC236}">
                <a16:creationId xmlns:a16="http://schemas.microsoft.com/office/drawing/2014/main" id="{3A6D082D-B43B-3FB4-B882-B5BDAC85D936}"/>
              </a:ext>
            </a:extLst>
          </p:cNvPr>
          <p:cNvSpPr/>
          <p:nvPr/>
        </p:nvSpPr>
        <p:spPr>
          <a:xfrm>
            <a:off x="828050" y="3674701"/>
            <a:ext cx="871730" cy="904128"/>
          </a:xfrm>
          <a:custGeom>
            <a:avLst/>
            <a:gdLst/>
            <a:ahLst/>
            <a:cxnLst/>
            <a:rect l="l" t="t" r="r" b="b"/>
            <a:pathLst>
              <a:path w="871730" h="904128">
                <a:moveTo>
                  <a:pt x="0" y="0"/>
                </a:moveTo>
                <a:lnTo>
                  <a:pt x="871731" y="0"/>
                </a:lnTo>
                <a:lnTo>
                  <a:pt x="871731" y="904128"/>
                </a:lnTo>
                <a:lnTo>
                  <a:pt x="0" y="9041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13">
            <a:extLst>
              <a:ext uri="{FF2B5EF4-FFF2-40B4-BE49-F238E27FC236}">
                <a16:creationId xmlns:a16="http://schemas.microsoft.com/office/drawing/2014/main" id="{1FB0F45A-023C-1B0E-E224-243CE86FE5A5}"/>
              </a:ext>
            </a:extLst>
          </p:cNvPr>
          <p:cNvSpPr/>
          <p:nvPr/>
        </p:nvSpPr>
        <p:spPr>
          <a:xfrm>
            <a:off x="883993" y="5175856"/>
            <a:ext cx="871730" cy="904128"/>
          </a:xfrm>
          <a:custGeom>
            <a:avLst/>
            <a:gdLst/>
            <a:ahLst/>
            <a:cxnLst/>
            <a:rect l="l" t="t" r="r" b="b"/>
            <a:pathLst>
              <a:path w="871730" h="904128">
                <a:moveTo>
                  <a:pt x="0" y="0"/>
                </a:moveTo>
                <a:lnTo>
                  <a:pt x="871730" y="0"/>
                </a:lnTo>
                <a:lnTo>
                  <a:pt x="871730" y="904128"/>
                </a:lnTo>
                <a:lnTo>
                  <a:pt x="0" y="9041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14">
            <a:extLst>
              <a:ext uri="{FF2B5EF4-FFF2-40B4-BE49-F238E27FC236}">
                <a16:creationId xmlns:a16="http://schemas.microsoft.com/office/drawing/2014/main" id="{28BB795B-5BAE-9A3C-2E4F-2144FEB69B5F}"/>
              </a:ext>
            </a:extLst>
          </p:cNvPr>
          <p:cNvSpPr/>
          <p:nvPr/>
        </p:nvSpPr>
        <p:spPr>
          <a:xfrm>
            <a:off x="883993" y="6766066"/>
            <a:ext cx="871730" cy="904128"/>
          </a:xfrm>
          <a:custGeom>
            <a:avLst/>
            <a:gdLst/>
            <a:ahLst/>
            <a:cxnLst/>
            <a:rect l="l" t="t" r="r" b="b"/>
            <a:pathLst>
              <a:path w="871730" h="904128">
                <a:moveTo>
                  <a:pt x="0" y="0"/>
                </a:moveTo>
                <a:lnTo>
                  <a:pt x="871730" y="0"/>
                </a:lnTo>
                <a:lnTo>
                  <a:pt x="871730" y="904128"/>
                </a:lnTo>
                <a:lnTo>
                  <a:pt x="0" y="9041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15">
            <a:extLst>
              <a:ext uri="{FF2B5EF4-FFF2-40B4-BE49-F238E27FC236}">
                <a16:creationId xmlns:a16="http://schemas.microsoft.com/office/drawing/2014/main" id="{28292B62-0BCC-7495-818D-CCD151A9D5E9}"/>
              </a:ext>
            </a:extLst>
          </p:cNvPr>
          <p:cNvSpPr/>
          <p:nvPr/>
        </p:nvSpPr>
        <p:spPr>
          <a:xfrm>
            <a:off x="883993" y="8441050"/>
            <a:ext cx="871730" cy="904128"/>
          </a:xfrm>
          <a:custGeom>
            <a:avLst/>
            <a:gdLst/>
            <a:ahLst/>
            <a:cxnLst/>
            <a:rect l="l" t="t" r="r" b="b"/>
            <a:pathLst>
              <a:path w="871730" h="904128">
                <a:moveTo>
                  <a:pt x="0" y="0"/>
                </a:moveTo>
                <a:lnTo>
                  <a:pt x="871730" y="0"/>
                </a:lnTo>
                <a:lnTo>
                  <a:pt x="871730" y="904128"/>
                </a:lnTo>
                <a:lnTo>
                  <a:pt x="0" y="9041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">
            <a:extLst>
              <a:ext uri="{FF2B5EF4-FFF2-40B4-BE49-F238E27FC236}">
                <a16:creationId xmlns:a16="http://schemas.microsoft.com/office/drawing/2014/main" id="{B35D873A-9DC8-F1C4-CB91-588EE28F55AD}"/>
              </a:ext>
            </a:extLst>
          </p:cNvPr>
          <p:cNvSpPr/>
          <p:nvPr/>
        </p:nvSpPr>
        <p:spPr>
          <a:xfrm>
            <a:off x="1" y="-22859"/>
            <a:ext cx="18288000" cy="10309860"/>
          </a:xfrm>
          <a:custGeom>
            <a:avLst/>
            <a:gdLst/>
            <a:ahLst/>
            <a:cxnLst/>
            <a:rect l="l" t="t" r="r" b="b"/>
            <a:pathLst>
              <a:path w="21583083" h="21583083">
                <a:moveTo>
                  <a:pt x="0" y="0"/>
                </a:moveTo>
                <a:lnTo>
                  <a:pt x="21583083" y="0"/>
                </a:lnTo>
                <a:lnTo>
                  <a:pt x="21583083" y="21583084"/>
                </a:lnTo>
                <a:lnTo>
                  <a:pt x="0" y="21583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8018" b="-10934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7CE17627-CF4D-5954-706B-12C32209B919}"/>
              </a:ext>
            </a:extLst>
          </p:cNvPr>
          <p:cNvSpPr txBox="1"/>
          <p:nvPr/>
        </p:nvSpPr>
        <p:spPr>
          <a:xfrm>
            <a:off x="1028700" y="814590"/>
            <a:ext cx="15201900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Garet"/>
              </a:rPr>
              <a:t>9. Contribuții personale</a:t>
            </a:r>
          </a:p>
        </p:txBody>
      </p:sp>
      <p:sp>
        <p:nvSpPr>
          <p:cNvPr id="16" name="Freeform 4">
            <a:extLst>
              <a:ext uri="{FF2B5EF4-FFF2-40B4-BE49-F238E27FC236}">
                <a16:creationId xmlns:a16="http://schemas.microsoft.com/office/drawing/2014/main" id="{61C561D6-B433-B241-1881-02E740A6F8AB}"/>
              </a:ext>
            </a:extLst>
          </p:cNvPr>
          <p:cNvSpPr/>
          <p:nvPr/>
        </p:nvSpPr>
        <p:spPr>
          <a:xfrm>
            <a:off x="-606452" y="664232"/>
            <a:ext cx="3594688" cy="3248291"/>
          </a:xfrm>
          <a:custGeom>
            <a:avLst/>
            <a:gdLst/>
            <a:ahLst/>
            <a:cxnLst/>
            <a:rect l="l" t="t" r="r" b="b"/>
            <a:pathLst>
              <a:path w="3594688" h="3248291">
                <a:moveTo>
                  <a:pt x="0" y="0"/>
                </a:moveTo>
                <a:lnTo>
                  <a:pt x="3594688" y="0"/>
                </a:lnTo>
                <a:lnTo>
                  <a:pt x="3594688" y="3248291"/>
                </a:lnTo>
                <a:lnTo>
                  <a:pt x="0" y="32482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75029260-F6A0-303B-D105-B2B696703290}"/>
              </a:ext>
            </a:extLst>
          </p:cNvPr>
          <p:cNvSpPr/>
          <p:nvPr/>
        </p:nvSpPr>
        <p:spPr>
          <a:xfrm>
            <a:off x="1028700" y="2747639"/>
            <a:ext cx="983615" cy="1020171"/>
          </a:xfrm>
          <a:custGeom>
            <a:avLst/>
            <a:gdLst/>
            <a:ahLst/>
            <a:cxnLst/>
            <a:rect l="l" t="t" r="r" b="b"/>
            <a:pathLst>
              <a:path w="983615" h="1020171">
                <a:moveTo>
                  <a:pt x="0" y="0"/>
                </a:moveTo>
                <a:lnTo>
                  <a:pt x="983615" y="0"/>
                </a:lnTo>
                <a:lnTo>
                  <a:pt x="983615" y="1020172"/>
                </a:lnTo>
                <a:lnTo>
                  <a:pt x="0" y="10201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964ECB2D-C8F1-CEE6-3BCE-6D0766CF93FC}"/>
              </a:ext>
            </a:extLst>
          </p:cNvPr>
          <p:cNvSpPr/>
          <p:nvPr/>
        </p:nvSpPr>
        <p:spPr>
          <a:xfrm>
            <a:off x="1028700" y="4318361"/>
            <a:ext cx="983615" cy="1020171"/>
          </a:xfrm>
          <a:custGeom>
            <a:avLst/>
            <a:gdLst/>
            <a:ahLst/>
            <a:cxnLst/>
            <a:rect l="l" t="t" r="r" b="b"/>
            <a:pathLst>
              <a:path w="983615" h="1020171">
                <a:moveTo>
                  <a:pt x="0" y="0"/>
                </a:moveTo>
                <a:lnTo>
                  <a:pt x="983615" y="0"/>
                </a:lnTo>
                <a:lnTo>
                  <a:pt x="983615" y="1020171"/>
                </a:lnTo>
                <a:lnTo>
                  <a:pt x="0" y="10201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id="{52B5ACD2-E780-EF76-6C9E-D4DBAF5C2F39}"/>
              </a:ext>
            </a:extLst>
          </p:cNvPr>
          <p:cNvSpPr/>
          <p:nvPr/>
        </p:nvSpPr>
        <p:spPr>
          <a:xfrm>
            <a:off x="1028700" y="5746315"/>
            <a:ext cx="983615" cy="1020171"/>
          </a:xfrm>
          <a:custGeom>
            <a:avLst/>
            <a:gdLst/>
            <a:ahLst/>
            <a:cxnLst/>
            <a:rect l="l" t="t" r="r" b="b"/>
            <a:pathLst>
              <a:path w="983615" h="1020171">
                <a:moveTo>
                  <a:pt x="0" y="0"/>
                </a:moveTo>
                <a:lnTo>
                  <a:pt x="983615" y="0"/>
                </a:lnTo>
                <a:lnTo>
                  <a:pt x="983615" y="1020172"/>
                </a:lnTo>
                <a:lnTo>
                  <a:pt x="0" y="10201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8">
            <a:extLst>
              <a:ext uri="{FF2B5EF4-FFF2-40B4-BE49-F238E27FC236}">
                <a16:creationId xmlns:a16="http://schemas.microsoft.com/office/drawing/2014/main" id="{11648098-E231-9879-D5EB-AE49E758A3A1}"/>
              </a:ext>
            </a:extLst>
          </p:cNvPr>
          <p:cNvSpPr/>
          <p:nvPr/>
        </p:nvSpPr>
        <p:spPr>
          <a:xfrm>
            <a:off x="1081354" y="7174269"/>
            <a:ext cx="983615" cy="1020171"/>
          </a:xfrm>
          <a:custGeom>
            <a:avLst/>
            <a:gdLst/>
            <a:ahLst/>
            <a:cxnLst/>
            <a:rect l="l" t="t" r="r" b="b"/>
            <a:pathLst>
              <a:path w="983615" h="1020171">
                <a:moveTo>
                  <a:pt x="0" y="0"/>
                </a:moveTo>
                <a:lnTo>
                  <a:pt x="983615" y="0"/>
                </a:lnTo>
                <a:lnTo>
                  <a:pt x="983615" y="1020171"/>
                </a:lnTo>
                <a:lnTo>
                  <a:pt x="0" y="10201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404B81FA-5E95-2C52-3523-56DFED7F088A}"/>
              </a:ext>
            </a:extLst>
          </p:cNvPr>
          <p:cNvSpPr/>
          <p:nvPr/>
        </p:nvSpPr>
        <p:spPr>
          <a:xfrm>
            <a:off x="10007538" y="2008390"/>
            <a:ext cx="8205597" cy="8229600"/>
          </a:xfrm>
          <a:custGeom>
            <a:avLst/>
            <a:gdLst/>
            <a:ahLst/>
            <a:cxnLst/>
            <a:rect l="l" t="t" r="r" b="b"/>
            <a:pathLst>
              <a:path w="8205597" h="8229600">
                <a:moveTo>
                  <a:pt x="0" y="0"/>
                </a:moveTo>
                <a:lnTo>
                  <a:pt x="8205597" y="0"/>
                </a:lnTo>
                <a:lnTo>
                  <a:pt x="82055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58EAEA91-6BF1-7D5E-8800-66171FF829CA}"/>
              </a:ext>
            </a:extLst>
          </p:cNvPr>
          <p:cNvSpPr txBox="1"/>
          <p:nvPr/>
        </p:nvSpPr>
        <p:spPr>
          <a:xfrm>
            <a:off x="2222860" y="2884592"/>
            <a:ext cx="15569356" cy="536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6"/>
              </a:lnSpc>
            </a:pPr>
            <a:r>
              <a:rPr lang="en-US" sz="3200" dirty="0" err="1">
                <a:solidFill>
                  <a:srgbClr val="231F20"/>
                </a:solidFill>
                <a:latin typeface="Garet"/>
              </a:rPr>
              <a:t>Selectarea</a:t>
            </a:r>
            <a:r>
              <a:rPr lang="en-US" sz="3200" dirty="0">
                <a:solidFill>
                  <a:srgbClr val="231F20"/>
                </a:solidFill>
                <a:latin typeface="Garet"/>
              </a:rPr>
              <a:t> </a:t>
            </a:r>
            <a:r>
              <a:rPr lang="en-US" sz="3200" dirty="0" err="1">
                <a:solidFill>
                  <a:srgbClr val="231F20"/>
                </a:solidFill>
                <a:latin typeface="Garet"/>
              </a:rPr>
              <a:t>și</a:t>
            </a:r>
            <a:r>
              <a:rPr lang="en-US" sz="3200" dirty="0">
                <a:solidFill>
                  <a:srgbClr val="231F20"/>
                </a:solidFill>
                <a:latin typeface="Garet"/>
              </a:rPr>
              <a:t> </a:t>
            </a:r>
            <a:r>
              <a:rPr lang="en-US" sz="3200" dirty="0" err="1">
                <a:solidFill>
                  <a:srgbClr val="231F20"/>
                </a:solidFill>
                <a:latin typeface="Garet"/>
              </a:rPr>
              <a:t>prelucrarea</a:t>
            </a:r>
            <a:r>
              <a:rPr lang="en-US" sz="3200" dirty="0">
                <a:solidFill>
                  <a:srgbClr val="231F20"/>
                </a:solidFill>
                <a:latin typeface="Garet"/>
              </a:rPr>
              <a:t> </a:t>
            </a:r>
            <a:r>
              <a:rPr lang="en-US" sz="3200" dirty="0" err="1">
                <a:solidFill>
                  <a:srgbClr val="231F20"/>
                </a:solidFill>
                <a:latin typeface="Garet"/>
              </a:rPr>
              <a:t>bazelor</a:t>
            </a:r>
            <a:r>
              <a:rPr lang="en-US" sz="3200" dirty="0">
                <a:solidFill>
                  <a:srgbClr val="231F20"/>
                </a:solidFill>
                <a:latin typeface="Garet"/>
              </a:rPr>
              <a:t> de date</a:t>
            </a: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0B0BE3DE-4A6D-5E5F-4759-66ECC889C26E}"/>
              </a:ext>
            </a:extLst>
          </p:cNvPr>
          <p:cNvSpPr txBox="1"/>
          <p:nvPr/>
        </p:nvSpPr>
        <p:spPr>
          <a:xfrm>
            <a:off x="2222860" y="4255423"/>
            <a:ext cx="15569356" cy="1088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6"/>
              </a:lnSpc>
            </a:pPr>
            <a:r>
              <a:rPr lang="en-US" sz="3200" dirty="0" err="1">
                <a:solidFill>
                  <a:srgbClr val="231F20"/>
                </a:solidFill>
                <a:latin typeface="Garet"/>
              </a:rPr>
              <a:t>Implementarea</a:t>
            </a:r>
            <a:r>
              <a:rPr lang="en-US" sz="3200" dirty="0">
                <a:solidFill>
                  <a:srgbClr val="231F20"/>
                </a:solidFill>
                <a:latin typeface="Garet"/>
              </a:rPr>
              <a:t> </a:t>
            </a:r>
            <a:r>
              <a:rPr lang="en-US" sz="3200" dirty="0" err="1">
                <a:solidFill>
                  <a:srgbClr val="231F20"/>
                </a:solidFill>
                <a:latin typeface="Garet"/>
              </a:rPr>
              <a:t>algoritmilor</a:t>
            </a:r>
            <a:r>
              <a:rPr lang="en-US" sz="3200" dirty="0">
                <a:solidFill>
                  <a:srgbClr val="231F20"/>
                </a:solidFill>
                <a:latin typeface="Garet"/>
              </a:rPr>
              <a:t> </a:t>
            </a:r>
            <a:r>
              <a:rPr lang="en-US" sz="3200" dirty="0" err="1">
                <a:solidFill>
                  <a:srgbClr val="231F20"/>
                </a:solidFill>
                <a:latin typeface="Garet"/>
              </a:rPr>
              <a:t>rețelelor</a:t>
            </a:r>
            <a:r>
              <a:rPr lang="en-US" sz="3200" dirty="0">
                <a:solidFill>
                  <a:srgbClr val="231F20"/>
                </a:solidFill>
                <a:latin typeface="Garet"/>
              </a:rPr>
              <a:t> </a:t>
            </a:r>
            <a:r>
              <a:rPr lang="en-US" sz="3200" dirty="0" err="1">
                <a:solidFill>
                  <a:srgbClr val="231F20"/>
                </a:solidFill>
                <a:latin typeface="Garet"/>
              </a:rPr>
              <a:t>neuronale</a:t>
            </a:r>
            <a:r>
              <a:rPr lang="en-US" sz="3200" dirty="0">
                <a:solidFill>
                  <a:srgbClr val="231F20"/>
                </a:solidFill>
                <a:latin typeface="Garet"/>
              </a:rPr>
              <a:t>, </a:t>
            </a:r>
            <a:r>
              <a:rPr lang="en-US" sz="3200" dirty="0" err="1">
                <a:solidFill>
                  <a:srgbClr val="231F20"/>
                </a:solidFill>
                <a:latin typeface="Garet"/>
              </a:rPr>
              <a:t>antrenarea</a:t>
            </a:r>
            <a:r>
              <a:rPr lang="en-US" sz="3200" dirty="0">
                <a:solidFill>
                  <a:srgbClr val="231F20"/>
                </a:solidFill>
                <a:latin typeface="Garet"/>
              </a:rPr>
              <a:t> </a:t>
            </a:r>
            <a:r>
              <a:rPr lang="en-US" sz="3200" dirty="0" err="1">
                <a:solidFill>
                  <a:srgbClr val="231F20"/>
                </a:solidFill>
                <a:latin typeface="Garet"/>
              </a:rPr>
              <a:t>și</a:t>
            </a:r>
            <a:r>
              <a:rPr lang="en-US" sz="3200" dirty="0">
                <a:solidFill>
                  <a:srgbClr val="231F20"/>
                </a:solidFill>
                <a:latin typeface="Garet"/>
              </a:rPr>
              <a:t> </a:t>
            </a:r>
            <a:r>
              <a:rPr lang="en-US" sz="3200" dirty="0" err="1">
                <a:solidFill>
                  <a:srgbClr val="231F20"/>
                </a:solidFill>
                <a:latin typeface="Garet"/>
              </a:rPr>
              <a:t>optimizarea</a:t>
            </a:r>
            <a:r>
              <a:rPr lang="en-US" sz="3200" dirty="0">
                <a:solidFill>
                  <a:srgbClr val="231F20"/>
                </a:solidFill>
                <a:latin typeface="Garet"/>
              </a:rPr>
              <a:t> </a:t>
            </a:r>
            <a:r>
              <a:rPr lang="en-US" sz="3200" dirty="0" err="1">
                <a:solidFill>
                  <a:srgbClr val="231F20"/>
                </a:solidFill>
                <a:latin typeface="Garet"/>
              </a:rPr>
              <a:t>acestora</a:t>
            </a:r>
            <a:r>
              <a:rPr lang="en-US" sz="3200" dirty="0">
                <a:solidFill>
                  <a:srgbClr val="231F20"/>
                </a:solidFill>
                <a:latin typeface="Garet"/>
              </a:rPr>
              <a:t> </a:t>
            </a:r>
            <a:r>
              <a:rPr lang="en-US" sz="3200" dirty="0" err="1">
                <a:solidFill>
                  <a:srgbClr val="231F20"/>
                </a:solidFill>
                <a:latin typeface="Garet"/>
              </a:rPr>
              <a:t>în</a:t>
            </a:r>
            <a:r>
              <a:rPr lang="en-US" sz="3200" dirty="0">
                <a:solidFill>
                  <a:srgbClr val="231F20"/>
                </a:solidFill>
                <a:latin typeface="Garet"/>
              </a:rPr>
              <a:t> </a:t>
            </a:r>
            <a:r>
              <a:rPr lang="en-US" sz="3200" dirty="0" err="1">
                <a:solidFill>
                  <a:srgbClr val="231F20"/>
                </a:solidFill>
                <a:latin typeface="Garet"/>
              </a:rPr>
              <a:t>mediul</a:t>
            </a:r>
            <a:r>
              <a:rPr lang="en-US" sz="3200" dirty="0">
                <a:solidFill>
                  <a:srgbClr val="231F20"/>
                </a:solidFill>
                <a:latin typeface="Garet"/>
              </a:rPr>
              <a:t> Kaggle</a:t>
            </a:r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338C7921-82E0-A2BF-F237-69CE2265378C}"/>
              </a:ext>
            </a:extLst>
          </p:cNvPr>
          <p:cNvSpPr txBox="1"/>
          <p:nvPr/>
        </p:nvSpPr>
        <p:spPr>
          <a:xfrm>
            <a:off x="2222860" y="5959602"/>
            <a:ext cx="15569356" cy="546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6"/>
              </a:lnSpc>
            </a:pPr>
            <a:r>
              <a:rPr lang="en-US" sz="3200" dirty="0" err="1">
                <a:solidFill>
                  <a:srgbClr val="231F20"/>
                </a:solidFill>
                <a:latin typeface="Garet"/>
              </a:rPr>
              <a:t>Dezvoltarea</a:t>
            </a:r>
            <a:r>
              <a:rPr lang="en-US" sz="3200" dirty="0">
                <a:solidFill>
                  <a:srgbClr val="231F20"/>
                </a:solidFill>
                <a:latin typeface="Garet"/>
              </a:rPr>
              <a:t> </a:t>
            </a:r>
            <a:r>
              <a:rPr lang="en-US" sz="3200" dirty="0" err="1">
                <a:solidFill>
                  <a:srgbClr val="231F20"/>
                </a:solidFill>
                <a:latin typeface="Garet"/>
              </a:rPr>
              <a:t>aplicației</a:t>
            </a:r>
            <a:r>
              <a:rPr lang="en-US" sz="3200" dirty="0">
                <a:solidFill>
                  <a:srgbClr val="231F20"/>
                </a:solidFill>
                <a:latin typeface="Garet"/>
              </a:rPr>
              <a:t> Android</a:t>
            </a:r>
          </a:p>
        </p:txBody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44938460-0DFA-E95C-510F-9E4DDAECB0AF}"/>
              </a:ext>
            </a:extLst>
          </p:cNvPr>
          <p:cNvSpPr txBox="1"/>
          <p:nvPr/>
        </p:nvSpPr>
        <p:spPr>
          <a:xfrm>
            <a:off x="2275514" y="7349108"/>
            <a:ext cx="15569356" cy="536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6"/>
              </a:lnSpc>
            </a:pPr>
            <a:r>
              <a:rPr lang="en-US" sz="3200" dirty="0" err="1">
                <a:solidFill>
                  <a:srgbClr val="231F20"/>
                </a:solidFill>
                <a:latin typeface="Garet"/>
              </a:rPr>
              <a:t>Testarea</a:t>
            </a:r>
            <a:r>
              <a:rPr lang="en-US" sz="3200" dirty="0">
                <a:solidFill>
                  <a:srgbClr val="231F20"/>
                </a:solidFill>
                <a:latin typeface="Garet"/>
              </a:rPr>
              <a:t> </a:t>
            </a:r>
            <a:r>
              <a:rPr lang="en-US" sz="3200" dirty="0" err="1">
                <a:solidFill>
                  <a:srgbClr val="231F20"/>
                </a:solidFill>
                <a:latin typeface="Garet"/>
              </a:rPr>
              <a:t>acesteia</a:t>
            </a:r>
            <a:r>
              <a:rPr lang="en-US" sz="3200" dirty="0">
                <a:solidFill>
                  <a:srgbClr val="231F20"/>
                </a:solidFill>
                <a:latin typeface="Garet"/>
              </a:rPr>
              <a:t> </a:t>
            </a:r>
            <a:r>
              <a:rPr lang="en-US" sz="3200" dirty="0" err="1">
                <a:solidFill>
                  <a:srgbClr val="231F20"/>
                </a:solidFill>
                <a:latin typeface="Garet"/>
              </a:rPr>
              <a:t>în</a:t>
            </a:r>
            <a:r>
              <a:rPr lang="en-US" sz="3200" dirty="0">
                <a:solidFill>
                  <a:srgbClr val="231F20"/>
                </a:solidFill>
                <a:latin typeface="Garet"/>
              </a:rPr>
              <a:t> </a:t>
            </a:r>
            <a:r>
              <a:rPr lang="en-US" sz="3200" dirty="0" err="1">
                <a:solidFill>
                  <a:srgbClr val="231F20"/>
                </a:solidFill>
                <a:latin typeface="Garet"/>
              </a:rPr>
              <a:t>scenarii</a:t>
            </a:r>
            <a:r>
              <a:rPr lang="en-US" sz="3200" dirty="0">
                <a:solidFill>
                  <a:srgbClr val="231F20"/>
                </a:solidFill>
                <a:latin typeface="Garet"/>
              </a:rPr>
              <a:t> din </a:t>
            </a:r>
            <a:r>
              <a:rPr lang="en-US" sz="3200" dirty="0" err="1">
                <a:solidFill>
                  <a:srgbClr val="231F20"/>
                </a:solidFill>
                <a:latin typeface="Garet"/>
              </a:rPr>
              <a:t>lumea</a:t>
            </a:r>
            <a:r>
              <a:rPr lang="en-US" sz="3200" dirty="0">
                <a:solidFill>
                  <a:srgbClr val="231F20"/>
                </a:solidFill>
                <a:latin typeface="Garet"/>
              </a:rPr>
              <a:t> </a:t>
            </a:r>
            <a:r>
              <a:rPr lang="en-US" sz="3200" dirty="0" err="1">
                <a:solidFill>
                  <a:srgbClr val="231F20"/>
                </a:solidFill>
                <a:latin typeface="Garet"/>
              </a:rPr>
              <a:t>reală</a:t>
            </a:r>
            <a:endParaRPr lang="en-US" sz="3200" dirty="0">
              <a:solidFill>
                <a:srgbClr val="231F20"/>
              </a:solidFill>
              <a:latin typeface="Gare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2F1481F7-296E-BAF6-9CF8-F7C53D7B9B2C}"/>
              </a:ext>
            </a:extLst>
          </p:cNvPr>
          <p:cNvSpPr/>
          <p:nvPr/>
        </p:nvSpPr>
        <p:spPr>
          <a:xfrm>
            <a:off x="1" y="-22859"/>
            <a:ext cx="18288000" cy="10309860"/>
          </a:xfrm>
          <a:custGeom>
            <a:avLst/>
            <a:gdLst/>
            <a:ahLst/>
            <a:cxnLst/>
            <a:rect l="l" t="t" r="r" b="b"/>
            <a:pathLst>
              <a:path w="21583083" h="21583083">
                <a:moveTo>
                  <a:pt x="0" y="0"/>
                </a:moveTo>
                <a:lnTo>
                  <a:pt x="21583083" y="0"/>
                </a:lnTo>
                <a:lnTo>
                  <a:pt x="21583083" y="21583084"/>
                </a:lnTo>
                <a:lnTo>
                  <a:pt x="0" y="21583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8018" b="-1093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120FDA48-1C8A-21D2-3709-130C6BCEE7C1}"/>
              </a:ext>
            </a:extLst>
          </p:cNvPr>
          <p:cNvSpPr/>
          <p:nvPr/>
        </p:nvSpPr>
        <p:spPr>
          <a:xfrm rot="5400000">
            <a:off x="3434293" y="-3434293"/>
            <a:ext cx="11419413" cy="18288000"/>
          </a:xfrm>
          <a:custGeom>
            <a:avLst/>
            <a:gdLst/>
            <a:ahLst/>
            <a:cxnLst/>
            <a:rect l="l" t="t" r="r" b="b"/>
            <a:pathLst>
              <a:path w="11419413" h="21583083">
                <a:moveTo>
                  <a:pt x="0" y="0"/>
                </a:moveTo>
                <a:lnTo>
                  <a:pt x="11419413" y="0"/>
                </a:lnTo>
                <a:lnTo>
                  <a:pt x="11419413" y="21583083"/>
                </a:lnTo>
                <a:lnTo>
                  <a:pt x="0" y="215830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801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94D3B707-6F74-6418-2029-3A299AF59CAC}"/>
              </a:ext>
            </a:extLst>
          </p:cNvPr>
          <p:cNvSpPr/>
          <p:nvPr/>
        </p:nvSpPr>
        <p:spPr>
          <a:xfrm>
            <a:off x="11144337" y="2960004"/>
            <a:ext cx="7143663" cy="7326996"/>
          </a:xfrm>
          <a:custGeom>
            <a:avLst/>
            <a:gdLst/>
            <a:ahLst/>
            <a:cxnLst/>
            <a:rect l="l" t="t" r="r" b="b"/>
            <a:pathLst>
              <a:path w="7143663" h="7326996">
                <a:moveTo>
                  <a:pt x="0" y="0"/>
                </a:moveTo>
                <a:lnTo>
                  <a:pt x="7143663" y="0"/>
                </a:lnTo>
                <a:lnTo>
                  <a:pt x="7143663" y="7326996"/>
                </a:lnTo>
                <a:lnTo>
                  <a:pt x="0" y="73269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0CD95E92-1045-A31F-D146-CDF4BE599017}"/>
              </a:ext>
            </a:extLst>
          </p:cNvPr>
          <p:cNvSpPr txBox="1"/>
          <p:nvPr/>
        </p:nvSpPr>
        <p:spPr>
          <a:xfrm>
            <a:off x="1028700" y="2254250"/>
            <a:ext cx="10113438" cy="5693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 err="1">
                <a:solidFill>
                  <a:srgbClr val="021472"/>
                </a:solidFill>
                <a:latin typeface="Garet Bold"/>
              </a:rPr>
              <a:t>Mulțumesc</a:t>
            </a:r>
            <a:r>
              <a:rPr lang="en-US" sz="8000" dirty="0">
                <a:solidFill>
                  <a:srgbClr val="021472"/>
                </a:solidFill>
                <a:latin typeface="Garet Bold"/>
              </a:rPr>
              <a:t> </a:t>
            </a:r>
            <a:r>
              <a:rPr lang="en-US" sz="8000" dirty="0" err="1">
                <a:solidFill>
                  <a:srgbClr val="021472"/>
                </a:solidFill>
                <a:latin typeface="Garet Bold"/>
              </a:rPr>
              <a:t>pentru</a:t>
            </a:r>
            <a:r>
              <a:rPr lang="en-US" sz="8000" dirty="0">
                <a:solidFill>
                  <a:srgbClr val="021472"/>
                </a:solidFill>
                <a:latin typeface="Garet Bold"/>
              </a:rPr>
              <a:t> </a:t>
            </a:r>
            <a:r>
              <a:rPr lang="en-US" sz="8000" dirty="0" err="1">
                <a:solidFill>
                  <a:srgbClr val="021472"/>
                </a:solidFill>
                <a:latin typeface="Garet Bold"/>
              </a:rPr>
              <a:t>atenție</a:t>
            </a:r>
            <a:r>
              <a:rPr lang="en-US" sz="8000" dirty="0">
                <a:solidFill>
                  <a:srgbClr val="021472"/>
                </a:solidFill>
                <a:latin typeface="Garet Bold"/>
              </a:rPr>
              <a:t> </a:t>
            </a:r>
            <a:r>
              <a:rPr lang="en-US" sz="8000" dirty="0" err="1">
                <a:solidFill>
                  <a:srgbClr val="021472"/>
                </a:solidFill>
                <a:latin typeface="Garet Bold"/>
              </a:rPr>
              <a:t>și</a:t>
            </a:r>
            <a:r>
              <a:rPr lang="en-US" sz="8000" dirty="0">
                <a:solidFill>
                  <a:srgbClr val="021472"/>
                </a:solidFill>
                <a:latin typeface="Garet Bold"/>
              </a:rPr>
              <a:t> </a:t>
            </a:r>
            <a:r>
              <a:rPr lang="en-US" sz="8000" dirty="0" err="1">
                <a:solidFill>
                  <a:srgbClr val="021472"/>
                </a:solidFill>
                <a:latin typeface="Garet Bold"/>
              </a:rPr>
              <a:t>aștept</a:t>
            </a:r>
            <a:r>
              <a:rPr lang="en-US" sz="8000" dirty="0">
                <a:solidFill>
                  <a:srgbClr val="021472"/>
                </a:solidFill>
                <a:latin typeface="Garet Bold"/>
              </a:rPr>
              <a:t> </a:t>
            </a:r>
            <a:r>
              <a:rPr lang="en-US" sz="8000" dirty="0" err="1">
                <a:solidFill>
                  <a:srgbClr val="021472"/>
                </a:solidFill>
                <a:latin typeface="Garet Bold"/>
              </a:rPr>
              <a:t>întrebările</a:t>
            </a:r>
            <a:r>
              <a:rPr lang="en-US" sz="8000" dirty="0">
                <a:solidFill>
                  <a:srgbClr val="021472"/>
                </a:solidFill>
                <a:latin typeface="Garet Bold"/>
              </a:rPr>
              <a:t> </a:t>
            </a:r>
            <a:r>
              <a:rPr lang="en-US" sz="8000" dirty="0" err="1">
                <a:solidFill>
                  <a:srgbClr val="021472"/>
                </a:solidFill>
                <a:latin typeface="Garet Bold"/>
              </a:rPr>
              <a:t>dumneavoastr</a:t>
            </a:r>
            <a:r>
              <a:rPr lang="ro-RO" sz="8000" dirty="0">
                <a:solidFill>
                  <a:srgbClr val="021472"/>
                </a:solidFill>
                <a:latin typeface="Garet Bold"/>
              </a:rPr>
              <a:t>ă</a:t>
            </a:r>
            <a:r>
              <a:rPr lang="en-US" sz="8000" dirty="0">
                <a:solidFill>
                  <a:srgbClr val="021472"/>
                </a:solidFill>
                <a:latin typeface="Garet Bold"/>
              </a:rPr>
              <a:t>!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2">
            <a:extLst>
              <a:ext uri="{FF2B5EF4-FFF2-40B4-BE49-F238E27FC236}">
                <a16:creationId xmlns:a16="http://schemas.microsoft.com/office/drawing/2014/main" id="{157DA0F3-962C-48B3-5967-6A4C612EE5CA}"/>
              </a:ext>
            </a:extLst>
          </p:cNvPr>
          <p:cNvSpPr/>
          <p:nvPr/>
        </p:nvSpPr>
        <p:spPr>
          <a:xfrm>
            <a:off x="1" y="0"/>
            <a:ext cx="18288000" cy="10332720"/>
          </a:xfrm>
          <a:custGeom>
            <a:avLst/>
            <a:gdLst/>
            <a:ahLst/>
            <a:cxnLst/>
            <a:rect l="l" t="t" r="r" b="b"/>
            <a:pathLst>
              <a:path w="21583083" h="21583083">
                <a:moveTo>
                  <a:pt x="0" y="0"/>
                </a:moveTo>
                <a:lnTo>
                  <a:pt x="21583083" y="0"/>
                </a:lnTo>
                <a:lnTo>
                  <a:pt x="21583083" y="21583083"/>
                </a:lnTo>
                <a:lnTo>
                  <a:pt x="0" y="215830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801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79FF8179-798D-5D04-8BB6-791CF493D1E8}"/>
              </a:ext>
            </a:extLst>
          </p:cNvPr>
          <p:cNvSpPr/>
          <p:nvPr/>
        </p:nvSpPr>
        <p:spPr>
          <a:xfrm>
            <a:off x="3960299" y="0"/>
            <a:ext cx="10364736" cy="10287000"/>
          </a:xfrm>
          <a:custGeom>
            <a:avLst/>
            <a:gdLst/>
            <a:ahLst/>
            <a:cxnLst/>
            <a:rect l="l" t="t" r="r" b="b"/>
            <a:pathLst>
              <a:path w="10364736" h="10287000">
                <a:moveTo>
                  <a:pt x="0" y="0"/>
                </a:moveTo>
                <a:lnTo>
                  <a:pt x="10364736" y="0"/>
                </a:lnTo>
                <a:lnTo>
                  <a:pt x="1036473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4">
            <a:extLst>
              <a:ext uri="{FF2B5EF4-FFF2-40B4-BE49-F238E27FC236}">
                <a16:creationId xmlns:a16="http://schemas.microsoft.com/office/drawing/2014/main" id="{94908454-C2BF-CFAF-1FDD-29E2F5B523AA}"/>
              </a:ext>
            </a:extLst>
          </p:cNvPr>
          <p:cNvGrpSpPr/>
          <p:nvPr/>
        </p:nvGrpSpPr>
        <p:grpSpPr>
          <a:xfrm>
            <a:off x="17704329" y="514350"/>
            <a:ext cx="640080" cy="9258300"/>
            <a:chOff x="0" y="0"/>
            <a:chExt cx="313995" cy="243840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DCFAD564-796F-8F1A-BF73-6FAEDC09A343}"/>
                </a:ext>
              </a:extLst>
            </p:cNvPr>
            <p:cNvSpPr/>
            <p:nvPr/>
          </p:nvSpPr>
          <p:spPr>
            <a:xfrm>
              <a:off x="0" y="0"/>
              <a:ext cx="313995" cy="2438400"/>
            </a:xfrm>
            <a:custGeom>
              <a:avLst/>
              <a:gdLst/>
              <a:ahLst/>
              <a:cxnLst/>
              <a:rect l="l" t="t" r="r" b="b"/>
              <a:pathLst>
                <a:path w="313995" h="2438400">
                  <a:moveTo>
                    <a:pt x="0" y="0"/>
                  </a:moveTo>
                  <a:lnTo>
                    <a:pt x="313995" y="0"/>
                  </a:lnTo>
                  <a:lnTo>
                    <a:pt x="313995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66C6D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44CD2DD9-04EC-9B95-54FE-82C9F7CAE400}"/>
                </a:ext>
              </a:extLst>
            </p:cNvPr>
            <p:cNvSpPr txBox="1"/>
            <p:nvPr/>
          </p:nvSpPr>
          <p:spPr>
            <a:xfrm>
              <a:off x="0" y="-38100"/>
              <a:ext cx="313995" cy="2476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8" name="Group 7">
            <a:extLst>
              <a:ext uri="{FF2B5EF4-FFF2-40B4-BE49-F238E27FC236}">
                <a16:creationId xmlns:a16="http://schemas.microsoft.com/office/drawing/2014/main" id="{176038E1-6505-2069-084B-A52807024E37}"/>
              </a:ext>
            </a:extLst>
          </p:cNvPr>
          <p:cNvGrpSpPr/>
          <p:nvPr/>
        </p:nvGrpSpPr>
        <p:grpSpPr>
          <a:xfrm>
            <a:off x="2646367" y="2057400"/>
            <a:ext cx="1352937" cy="7715250"/>
            <a:chOff x="0" y="0"/>
            <a:chExt cx="356329" cy="2032000"/>
          </a:xfrm>
        </p:grpSpPr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FCE0B4D6-6880-6A5C-CDF3-344B95616BAB}"/>
                </a:ext>
              </a:extLst>
            </p:cNvPr>
            <p:cNvSpPr/>
            <p:nvPr/>
          </p:nvSpPr>
          <p:spPr>
            <a:xfrm>
              <a:off x="0" y="0"/>
              <a:ext cx="356329" cy="2032000"/>
            </a:xfrm>
            <a:custGeom>
              <a:avLst/>
              <a:gdLst/>
              <a:ahLst/>
              <a:cxnLst/>
              <a:rect l="l" t="t" r="r" b="b"/>
              <a:pathLst>
                <a:path w="356329" h="2032000">
                  <a:moveTo>
                    <a:pt x="0" y="0"/>
                  </a:moveTo>
                  <a:lnTo>
                    <a:pt x="356329" y="0"/>
                  </a:lnTo>
                  <a:lnTo>
                    <a:pt x="356329" y="2032000"/>
                  </a:lnTo>
                  <a:lnTo>
                    <a:pt x="0" y="2032000"/>
                  </a:lnTo>
                  <a:close/>
                </a:path>
              </a:pathLst>
            </a:custGeom>
            <a:solidFill>
              <a:srgbClr val="66C6D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9">
              <a:extLst>
                <a:ext uri="{FF2B5EF4-FFF2-40B4-BE49-F238E27FC236}">
                  <a16:creationId xmlns:a16="http://schemas.microsoft.com/office/drawing/2014/main" id="{A83EF3FE-0208-861B-A83A-B626E01CEA87}"/>
                </a:ext>
              </a:extLst>
            </p:cNvPr>
            <p:cNvSpPr txBox="1"/>
            <p:nvPr/>
          </p:nvSpPr>
          <p:spPr>
            <a:xfrm>
              <a:off x="0" y="-114300"/>
              <a:ext cx="356329" cy="2146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28"/>
                </a:lnSpc>
              </a:pPr>
              <a:endParaRPr/>
            </a:p>
          </p:txBody>
        </p:sp>
      </p:grpSp>
      <p:sp>
        <p:nvSpPr>
          <p:cNvPr id="21" name="TextBox 10">
            <a:extLst>
              <a:ext uri="{FF2B5EF4-FFF2-40B4-BE49-F238E27FC236}">
                <a16:creationId xmlns:a16="http://schemas.microsoft.com/office/drawing/2014/main" id="{8D47E6B4-6DE4-F027-8454-643505CAB12B}"/>
              </a:ext>
            </a:extLst>
          </p:cNvPr>
          <p:cNvSpPr txBox="1"/>
          <p:nvPr/>
        </p:nvSpPr>
        <p:spPr>
          <a:xfrm>
            <a:off x="654862" y="180975"/>
            <a:ext cx="7811840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Garet"/>
              </a:rPr>
              <a:t>Cuprins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A2D59172-5316-E187-841A-17638644F7D0}"/>
              </a:ext>
            </a:extLst>
          </p:cNvPr>
          <p:cNvSpPr txBox="1"/>
          <p:nvPr/>
        </p:nvSpPr>
        <p:spPr>
          <a:xfrm>
            <a:off x="4098764" y="1857375"/>
            <a:ext cx="11629303" cy="789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3999" dirty="0" err="1">
                <a:solidFill>
                  <a:srgbClr val="000000"/>
                </a:solidFill>
                <a:latin typeface="Garet"/>
              </a:rPr>
              <a:t>Introducere</a:t>
            </a:r>
            <a:endParaRPr lang="en-US" sz="3999" dirty="0">
              <a:solidFill>
                <a:srgbClr val="000000"/>
              </a:solidFill>
              <a:latin typeface="Garet"/>
            </a:endParaRPr>
          </a:p>
          <a:p>
            <a:pPr algn="l">
              <a:lnSpc>
                <a:spcPts val="6999"/>
              </a:lnSpc>
            </a:pPr>
            <a:r>
              <a:rPr lang="en-US" sz="3999" dirty="0" err="1">
                <a:solidFill>
                  <a:srgbClr val="000000"/>
                </a:solidFill>
                <a:latin typeface="Garet"/>
              </a:rPr>
              <a:t>Obiectivele</a:t>
            </a:r>
            <a:r>
              <a:rPr lang="en-US" sz="3999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Garet"/>
              </a:rPr>
              <a:t>proiectului</a:t>
            </a:r>
            <a:endParaRPr lang="en-US" sz="3999" dirty="0">
              <a:solidFill>
                <a:srgbClr val="000000"/>
              </a:solidFill>
              <a:latin typeface="Garet"/>
            </a:endParaRPr>
          </a:p>
          <a:p>
            <a:pPr algn="l">
              <a:lnSpc>
                <a:spcPts val="6999"/>
              </a:lnSpc>
            </a:pPr>
            <a:r>
              <a:rPr lang="en-US" sz="3999" dirty="0" err="1">
                <a:solidFill>
                  <a:srgbClr val="000000"/>
                </a:solidFill>
                <a:latin typeface="Garet"/>
              </a:rPr>
              <a:t>Medii</a:t>
            </a:r>
            <a:r>
              <a:rPr lang="en-US" sz="3999" dirty="0">
                <a:solidFill>
                  <a:srgbClr val="000000"/>
                </a:solidFill>
                <a:latin typeface="Garet"/>
              </a:rPr>
              <a:t> de </a:t>
            </a:r>
            <a:r>
              <a:rPr lang="en-US" sz="3999" dirty="0" err="1">
                <a:solidFill>
                  <a:srgbClr val="000000"/>
                </a:solidFill>
                <a:latin typeface="Garet"/>
              </a:rPr>
              <a:t>dezvoltare</a:t>
            </a:r>
            <a:r>
              <a:rPr lang="en-US" sz="3999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Garet"/>
              </a:rPr>
              <a:t>și</a:t>
            </a:r>
            <a:r>
              <a:rPr lang="en-US" sz="3999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Garet"/>
              </a:rPr>
              <a:t>biblioteci</a:t>
            </a:r>
            <a:r>
              <a:rPr lang="en-US" sz="3999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Garet"/>
              </a:rPr>
              <a:t>utilizate</a:t>
            </a:r>
            <a:endParaRPr lang="en-US" sz="3999" dirty="0">
              <a:solidFill>
                <a:srgbClr val="000000"/>
              </a:solidFill>
              <a:latin typeface="Garet"/>
            </a:endParaRPr>
          </a:p>
          <a:p>
            <a:pPr algn="l">
              <a:lnSpc>
                <a:spcPts val="6999"/>
              </a:lnSpc>
            </a:pPr>
            <a:r>
              <a:rPr lang="en-US" sz="3999" dirty="0" err="1">
                <a:solidFill>
                  <a:srgbClr val="000000"/>
                </a:solidFill>
                <a:latin typeface="Garet"/>
              </a:rPr>
              <a:t>Baze</a:t>
            </a:r>
            <a:r>
              <a:rPr lang="en-US" sz="3999" dirty="0">
                <a:solidFill>
                  <a:srgbClr val="000000"/>
                </a:solidFill>
                <a:latin typeface="Garet"/>
              </a:rPr>
              <a:t> de date</a:t>
            </a:r>
          </a:p>
          <a:p>
            <a:pPr algn="l">
              <a:lnSpc>
                <a:spcPts val="6999"/>
              </a:lnSpc>
            </a:pPr>
            <a:r>
              <a:rPr lang="en-US" sz="3999" dirty="0" err="1">
                <a:solidFill>
                  <a:srgbClr val="000000"/>
                </a:solidFill>
                <a:latin typeface="Garet"/>
              </a:rPr>
              <a:t>Rețele</a:t>
            </a:r>
            <a:r>
              <a:rPr lang="en-US" sz="3999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Garet"/>
              </a:rPr>
              <a:t>neuronale</a:t>
            </a:r>
            <a:r>
              <a:rPr lang="en-US" sz="3999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Garet"/>
              </a:rPr>
              <a:t>convoluționale</a:t>
            </a:r>
            <a:endParaRPr lang="en-US" sz="3999" dirty="0">
              <a:solidFill>
                <a:srgbClr val="000000"/>
              </a:solidFill>
              <a:latin typeface="Garet"/>
            </a:endParaRPr>
          </a:p>
          <a:p>
            <a:pPr algn="l">
              <a:lnSpc>
                <a:spcPts val="6999"/>
              </a:lnSpc>
            </a:pPr>
            <a:r>
              <a:rPr lang="en-US" sz="3999" dirty="0" err="1">
                <a:solidFill>
                  <a:srgbClr val="000000"/>
                </a:solidFill>
                <a:latin typeface="Garet"/>
              </a:rPr>
              <a:t>Integrare</a:t>
            </a:r>
            <a:r>
              <a:rPr lang="en-US" sz="3999" dirty="0">
                <a:solidFill>
                  <a:srgbClr val="000000"/>
                </a:solidFill>
                <a:latin typeface="Garet"/>
              </a:rPr>
              <a:t> pe Android</a:t>
            </a:r>
          </a:p>
          <a:p>
            <a:pPr algn="l">
              <a:lnSpc>
                <a:spcPts val="6999"/>
              </a:lnSpc>
            </a:pPr>
            <a:r>
              <a:rPr lang="en-US" sz="3999" dirty="0" err="1">
                <a:solidFill>
                  <a:srgbClr val="000000"/>
                </a:solidFill>
                <a:latin typeface="Garet"/>
              </a:rPr>
              <a:t>Testarea</a:t>
            </a:r>
            <a:r>
              <a:rPr lang="en-US" sz="3999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Garet"/>
              </a:rPr>
              <a:t>aplicației</a:t>
            </a:r>
            <a:endParaRPr lang="en-US" sz="3999" dirty="0">
              <a:solidFill>
                <a:srgbClr val="000000"/>
              </a:solidFill>
              <a:latin typeface="Garet"/>
            </a:endParaRPr>
          </a:p>
          <a:p>
            <a:pPr algn="l">
              <a:lnSpc>
                <a:spcPts val="6999"/>
              </a:lnSpc>
            </a:pPr>
            <a:r>
              <a:rPr lang="en-US" sz="3999" dirty="0" err="1">
                <a:solidFill>
                  <a:srgbClr val="000000"/>
                </a:solidFill>
                <a:latin typeface="Garet"/>
              </a:rPr>
              <a:t>Concluzii</a:t>
            </a:r>
            <a:endParaRPr lang="en-US" sz="3999" dirty="0">
              <a:solidFill>
                <a:srgbClr val="000000"/>
              </a:solidFill>
              <a:latin typeface="Garet"/>
            </a:endParaRPr>
          </a:p>
          <a:p>
            <a:pPr algn="l">
              <a:lnSpc>
                <a:spcPts val="6999"/>
              </a:lnSpc>
            </a:pPr>
            <a:r>
              <a:rPr lang="en-US" sz="3999" dirty="0" err="1">
                <a:solidFill>
                  <a:srgbClr val="000000"/>
                </a:solidFill>
                <a:latin typeface="Garet"/>
              </a:rPr>
              <a:t>Contribuția</a:t>
            </a:r>
            <a:r>
              <a:rPr lang="en-US" sz="3999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Garet"/>
              </a:rPr>
              <a:t>personală</a:t>
            </a:r>
            <a:endParaRPr lang="en-US" sz="3999" dirty="0">
              <a:solidFill>
                <a:srgbClr val="000000"/>
              </a:solidFill>
              <a:latin typeface="Garet"/>
            </a:endParaRP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68F9F7F0-0C5B-2B3D-4A70-865906E2CE73}"/>
              </a:ext>
            </a:extLst>
          </p:cNvPr>
          <p:cNvSpPr txBox="1"/>
          <p:nvPr/>
        </p:nvSpPr>
        <p:spPr>
          <a:xfrm>
            <a:off x="2559933" y="1955482"/>
            <a:ext cx="1525805" cy="7736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79"/>
              </a:lnSpc>
            </a:pPr>
            <a:r>
              <a:rPr lang="en-US" sz="3999">
                <a:solidFill>
                  <a:srgbClr val="000000"/>
                </a:solidFill>
                <a:latin typeface="Oswald Bold"/>
              </a:rPr>
              <a:t>01</a:t>
            </a:r>
          </a:p>
          <a:p>
            <a:pPr algn="ctr">
              <a:lnSpc>
                <a:spcPts val="6879"/>
              </a:lnSpc>
            </a:pPr>
            <a:r>
              <a:rPr lang="en-US" sz="3999">
                <a:solidFill>
                  <a:srgbClr val="000000"/>
                </a:solidFill>
                <a:latin typeface="Oswald Bold"/>
              </a:rPr>
              <a:t>02</a:t>
            </a:r>
          </a:p>
          <a:p>
            <a:pPr algn="ctr">
              <a:lnSpc>
                <a:spcPts val="6879"/>
              </a:lnSpc>
            </a:pPr>
            <a:r>
              <a:rPr lang="en-US" sz="3999">
                <a:solidFill>
                  <a:srgbClr val="000000"/>
                </a:solidFill>
                <a:latin typeface="Oswald Bold"/>
              </a:rPr>
              <a:t>03</a:t>
            </a:r>
          </a:p>
          <a:p>
            <a:pPr algn="ctr">
              <a:lnSpc>
                <a:spcPts val="6879"/>
              </a:lnSpc>
            </a:pPr>
            <a:r>
              <a:rPr lang="en-US" sz="3999">
                <a:solidFill>
                  <a:srgbClr val="000000"/>
                </a:solidFill>
                <a:latin typeface="Oswald Bold"/>
              </a:rPr>
              <a:t>04</a:t>
            </a:r>
          </a:p>
          <a:p>
            <a:pPr algn="ctr">
              <a:lnSpc>
                <a:spcPts val="6879"/>
              </a:lnSpc>
            </a:pPr>
            <a:r>
              <a:rPr lang="en-US" sz="3999">
                <a:solidFill>
                  <a:srgbClr val="000000"/>
                </a:solidFill>
                <a:latin typeface="Oswald Bold"/>
              </a:rPr>
              <a:t>05</a:t>
            </a:r>
          </a:p>
          <a:p>
            <a:pPr algn="ctr">
              <a:lnSpc>
                <a:spcPts val="6879"/>
              </a:lnSpc>
            </a:pPr>
            <a:r>
              <a:rPr lang="en-US" sz="3999">
                <a:solidFill>
                  <a:srgbClr val="000000"/>
                </a:solidFill>
                <a:latin typeface="Oswald Bold"/>
              </a:rPr>
              <a:t>06</a:t>
            </a:r>
          </a:p>
          <a:p>
            <a:pPr algn="ctr">
              <a:lnSpc>
                <a:spcPts val="6879"/>
              </a:lnSpc>
            </a:pPr>
            <a:r>
              <a:rPr lang="en-US" sz="3999">
                <a:solidFill>
                  <a:srgbClr val="000000"/>
                </a:solidFill>
                <a:latin typeface="Oswald Bold"/>
              </a:rPr>
              <a:t>07</a:t>
            </a:r>
          </a:p>
          <a:p>
            <a:pPr algn="ctr">
              <a:lnSpc>
                <a:spcPts val="6879"/>
              </a:lnSpc>
            </a:pPr>
            <a:r>
              <a:rPr lang="en-US" sz="3999">
                <a:solidFill>
                  <a:srgbClr val="000000"/>
                </a:solidFill>
                <a:latin typeface="Oswald Bold"/>
              </a:rPr>
              <a:t>08</a:t>
            </a:r>
          </a:p>
          <a:p>
            <a:pPr algn="ctr">
              <a:lnSpc>
                <a:spcPts val="6879"/>
              </a:lnSpc>
            </a:pPr>
            <a:r>
              <a:rPr lang="en-US" sz="3999">
                <a:solidFill>
                  <a:srgbClr val="000000"/>
                </a:solidFill>
                <a:latin typeface="Oswald Bold"/>
              </a:rPr>
              <a:t>09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">
            <a:extLst>
              <a:ext uri="{FF2B5EF4-FFF2-40B4-BE49-F238E27FC236}">
                <a16:creationId xmlns:a16="http://schemas.microsoft.com/office/drawing/2014/main" id="{EB44146F-C266-28B1-D1B8-928960F06A2B}"/>
              </a:ext>
            </a:extLst>
          </p:cNvPr>
          <p:cNvSpPr/>
          <p:nvPr/>
        </p:nvSpPr>
        <p:spPr>
          <a:xfrm>
            <a:off x="0" y="0"/>
            <a:ext cx="10034415" cy="10239199"/>
          </a:xfrm>
          <a:custGeom>
            <a:avLst/>
            <a:gdLst/>
            <a:ahLst/>
            <a:cxnLst/>
            <a:rect l="l" t="t" r="r" b="b"/>
            <a:pathLst>
              <a:path w="10034415" h="10239199">
                <a:moveTo>
                  <a:pt x="0" y="0"/>
                </a:moveTo>
                <a:lnTo>
                  <a:pt x="10034415" y="0"/>
                </a:lnTo>
                <a:lnTo>
                  <a:pt x="10034415" y="10239199"/>
                </a:lnTo>
                <a:lnTo>
                  <a:pt x="0" y="10239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3">
            <a:extLst>
              <a:ext uri="{FF2B5EF4-FFF2-40B4-BE49-F238E27FC236}">
                <a16:creationId xmlns:a16="http://schemas.microsoft.com/office/drawing/2014/main" id="{AAF7FD51-FED3-CF97-E384-8023A18A5274}"/>
              </a:ext>
            </a:extLst>
          </p:cNvPr>
          <p:cNvSpPr/>
          <p:nvPr/>
        </p:nvSpPr>
        <p:spPr>
          <a:xfrm>
            <a:off x="1" y="-22860"/>
            <a:ext cx="18288000" cy="10332720"/>
          </a:xfrm>
          <a:custGeom>
            <a:avLst/>
            <a:gdLst/>
            <a:ahLst/>
            <a:cxnLst/>
            <a:rect l="l" t="t" r="r" b="b"/>
            <a:pathLst>
              <a:path w="21583083" h="21583083">
                <a:moveTo>
                  <a:pt x="0" y="0"/>
                </a:moveTo>
                <a:lnTo>
                  <a:pt x="21583083" y="0"/>
                </a:lnTo>
                <a:lnTo>
                  <a:pt x="21583083" y="21583083"/>
                </a:lnTo>
                <a:lnTo>
                  <a:pt x="0" y="215830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801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4">
            <a:extLst>
              <a:ext uri="{FF2B5EF4-FFF2-40B4-BE49-F238E27FC236}">
                <a16:creationId xmlns:a16="http://schemas.microsoft.com/office/drawing/2014/main" id="{477E1C28-F01D-21FB-EAC9-CFDD8FC27F91}"/>
              </a:ext>
            </a:extLst>
          </p:cNvPr>
          <p:cNvSpPr/>
          <p:nvPr/>
        </p:nvSpPr>
        <p:spPr>
          <a:xfrm>
            <a:off x="11969658" y="737663"/>
            <a:ext cx="1638328" cy="4844517"/>
          </a:xfrm>
          <a:custGeom>
            <a:avLst/>
            <a:gdLst/>
            <a:ahLst/>
            <a:cxnLst/>
            <a:rect l="l" t="t" r="r" b="b"/>
            <a:pathLst>
              <a:path w="1638328" h="4844517">
                <a:moveTo>
                  <a:pt x="0" y="0"/>
                </a:moveTo>
                <a:lnTo>
                  <a:pt x="1638327" y="0"/>
                </a:lnTo>
                <a:lnTo>
                  <a:pt x="1638327" y="4844517"/>
                </a:lnTo>
                <a:lnTo>
                  <a:pt x="0" y="48445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6A40D037-7E86-7087-E726-9D2499326383}"/>
              </a:ext>
            </a:extLst>
          </p:cNvPr>
          <p:cNvSpPr/>
          <p:nvPr/>
        </p:nvSpPr>
        <p:spPr>
          <a:xfrm>
            <a:off x="15962378" y="3772720"/>
            <a:ext cx="2325622" cy="2056580"/>
          </a:xfrm>
          <a:custGeom>
            <a:avLst/>
            <a:gdLst/>
            <a:ahLst/>
            <a:cxnLst/>
            <a:rect l="l" t="t" r="r" b="b"/>
            <a:pathLst>
              <a:path w="2325622" h="2056580">
                <a:moveTo>
                  <a:pt x="0" y="0"/>
                </a:moveTo>
                <a:lnTo>
                  <a:pt x="2325622" y="0"/>
                </a:lnTo>
                <a:lnTo>
                  <a:pt x="2325622" y="2056580"/>
                </a:lnTo>
                <a:lnTo>
                  <a:pt x="0" y="20565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220AAD58-E526-7A1A-68B0-87F861592921}"/>
              </a:ext>
            </a:extLst>
          </p:cNvPr>
          <p:cNvSpPr/>
          <p:nvPr/>
        </p:nvSpPr>
        <p:spPr>
          <a:xfrm>
            <a:off x="2122362" y="4076073"/>
            <a:ext cx="14607076" cy="1032847"/>
          </a:xfrm>
          <a:custGeom>
            <a:avLst/>
            <a:gdLst/>
            <a:ahLst/>
            <a:cxnLst/>
            <a:rect l="l" t="t" r="r" b="b"/>
            <a:pathLst>
              <a:path w="14607076" h="1032847">
                <a:moveTo>
                  <a:pt x="0" y="0"/>
                </a:moveTo>
                <a:lnTo>
                  <a:pt x="14607076" y="0"/>
                </a:lnTo>
                <a:lnTo>
                  <a:pt x="14607076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54429" b="-2488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0" name="Group 7">
            <a:extLst>
              <a:ext uri="{FF2B5EF4-FFF2-40B4-BE49-F238E27FC236}">
                <a16:creationId xmlns:a16="http://schemas.microsoft.com/office/drawing/2014/main" id="{01277E55-9DF8-BF95-01DD-0366D4EE2EDE}"/>
              </a:ext>
            </a:extLst>
          </p:cNvPr>
          <p:cNvGrpSpPr/>
          <p:nvPr/>
        </p:nvGrpSpPr>
        <p:grpSpPr>
          <a:xfrm>
            <a:off x="2122362" y="3159922"/>
            <a:ext cx="14607076" cy="1432575"/>
            <a:chOff x="0" y="0"/>
            <a:chExt cx="5596603" cy="548881"/>
          </a:xfrm>
        </p:grpSpPr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1FFD432D-6A3E-3F1E-2A57-894B46F4AEC5}"/>
                </a:ext>
              </a:extLst>
            </p:cNvPr>
            <p:cNvSpPr/>
            <p:nvPr/>
          </p:nvSpPr>
          <p:spPr>
            <a:xfrm>
              <a:off x="0" y="0"/>
              <a:ext cx="5596603" cy="548881"/>
            </a:xfrm>
            <a:custGeom>
              <a:avLst/>
              <a:gdLst/>
              <a:ahLst/>
              <a:cxnLst/>
              <a:rect l="l" t="t" r="r" b="b"/>
              <a:pathLst>
                <a:path w="5596603" h="548881">
                  <a:moveTo>
                    <a:pt x="0" y="0"/>
                  </a:moveTo>
                  <a:lnTo>
                    <a:pt x="5596603" y="0"/>
                  </a:lnTo>
                  <a:lnTo>
                    <a:pt x="5596603" y="548881"/>
                  </a:lnTo>
                  <a:lnTo>
                    <a:pt x="0" y="548881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9">
              <a:extLst>
                <a:ext uri="{FF2B5EF4-FFF2-40B4-BE49-F238E27FC236}">
                  <a16:creationId xmlns:a16="http://schemas.microsoft.com/office/drawing/2014/main" id="{4990E46D-8B4D-993B-01E1-75539BCBAD4C}"/>
                </a:ext>
              </a:extLst>
            </p:cNvPr>
            <p:cNvSpPr txBox="1"/>
            <p:nvPr/>
          </p:nvSpPr>
          <p:spPr>
            <a:xfrm>
              <a:off x="0" y="-19050"/>
              <a:ext cx="5596603" cy="567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3" name="Freeform 10">
            <a:extLst>
              <a:ext uri="{FF2B5EF4-FFF2-40B4-BE49-F238E27FC236}">
                <a16:creationId xmlns:a16="http://schemas.microsoft.com/office/drawing/2014/main" id="{1E440D5C-64B9-812A-2193-8A9F0223C14D}"/>
              </a:ext>
            </a:extLst>
          </p:cNvPr>
          <p:cNvSpPr/>
          <p:nvPr/>
        </p:nvSpPr>
        <p:spPr>
          <a:xfrm>
            <a:off x="2122362" y="6124399"/>
            <a:ext cx="14607076" cy="1032847"/>
          </a:xfrm>
          <a:custGeom>
            <a:avLst/>
            <a:gdLst/>
            <a:ahLst/>
            <a:cxnLst/>
            <a:rect l="l" t="t" r="r" b="b"/>
            <a:pathLst>
              <a:path w="14607076" h="1032847">
                <a:moveTo>
                  <a:pt x="0" y="0"/>
                </a:moveTo>
                <a:lnTo>
                  <a:pt x="14607076" y="0"/>
                </a:lnTo>
                <a:lnTo>
                  <a:pt x="14607076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54429" b="-2488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4" name="Group 11">
            <a:extLst>
              <a:ext uri="{FF2B5EF4-FFF2-40B4-BE49-F238E27FC236}">
                <a16:creationId xmlns:a16="http://schemas.microsoft.com/office/drawing/2014/main" id="{3D37E2F0-0BF8-3ABD-2A7C-4F3AA98C2FF8}"/>
              </a:ext>
            </a:extLst>
          </p:cNvPr>
          <p:cNvGrpSpPr/>
          <p:nvPr/>
        </p:nvGrpSpPr>
        <p:grpSpPr>
          <a:xfrm>
            <a:off x="2122362" y="5407351"/>
            <a:ext cx="14607076" cy="1351085"/>
            <a:chOff x="0" y="0"/>
            <a:chExt cx="5596603" cy="517659"/>
          </a:xfrm>
        </p:grpSpPr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E7B205C8-A86B-9B6E-1B02-7FA347810A73}"/>
                </a:ext>
              </a:extLst>
            </p:cNvPr>
            <p:cNvSpPr/>
            <p:nvPr/>
          </p:nvSpPr>
          <p:spPr>
            <a:xfrm>
              <a:off x="0" y="0"/>
              <a:ext cx="5596603" cy="517659"/>
            </a:xfrm>
            <a:custGeom>
              <a:avLst/>
              <a:gdLst/>
              <a:ahLst/>
              <a:cxnLst/>
              <a:rect l="l" t="t" r="r" b="b"/>
              <a:pathLst>
                <a:path w="5596603" h="517659">
                  <a:moveTo>
                    <a:pt x="0" y="0"/>
                  </a:moveTo>
                  <a:lnTo>
                    <a:pt x="5596603" y="0"/>
                  </a:lnTo>
                  <a:lnTo>
                    <a:pt x="5596603" y="517659"/>
                  </a:lnTo>
                  <a:lnTo>
                    <a:pt x="0" y="517659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13">
              <a:extLst>
                <a:ext uri="{FF2B5EF4-FFF2-40B4-BE49-F238E27FC236}">
                  <a16:creationId xmlns:a16="http://schemas.microsoft.com/office/drawing/2014/main" id="{5DBB152E-0BE7-E6C9-7DA9-FD6D41672C5A}"/>
                </a:ext>
              </a:extLst>
            </p:cNvPr>
            <p:cNvSpPr txBox="1"/>
            <p:nvPr/>
          </p:nvSpPr>
          <p:spPr>
            <a:xfrm>
              <a:off x="0" y="-19050"/>
              <a:ext cx="5596603" cy="536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7" name="Freeform 14">
            <a:extLst>
              <a:ext uri="{FF2B5EF4-FFF2-40B4-BE49-F238E27FC236}">
                <a16:creationId xmlns:a16="http://schemas.microsoft.com/office/drawing/2014/main" id="{16BF2201-F2B7-F37C-FAB9-6736AB17016C}"/>
              </a:ext>
            </a:extLst>
          </p:cNvPr>
          <p:cNvSpPr/>
          <p:nvPr/>
        </p:nvSpPr>
        <p:spPr>
          <a:xfrm>
            <a:off x="2122362" y="8225453"/>
            <a:ext cx="14607076" cy="1032847"/>
          </a:xfrm>
          <a:custGeom>
            <a:avLst/>
            <a:gdLst/>
            <a:ahLst/>
            <a:cxnLst/>
            <a:rect l="l" t="t" r="r" b="b"/>
            <a:pathLst>
              <a:path w="14607076" h="1032847">
                <a:moveTo>
                  <a:pt x="0" y="0"/>
                </a:moveTo>
                <a:lnTo>
                  <a:pt x="14607076" y="0"/>
                </a:lnTo>
                <a:lnTo>
                  <a:pt x="14607076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54429" b="-2488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8" name="Group 15">
            <a:extLst>
              <a:ext uri="{FF2B5EF4-FFF2-40B4-BE49-F238E27FC236}">
                <a16:creationId xmlns:a16="http://schemas.microsoft.com/office/drawing/2014/main" id="{BB627231-60DB-A5A0-F515-2F8F42AF56F4}"/>
              </a:ext>
            </a:extLst>
          </p:cNvPr>
          <p:cNvGrpSpPr/>
          <p:nvPr/>
        </p:nvGrpSpPr>
        <p:grpSpPr>
          <a:xfrm>
            <a:off x="2122362" y="7452345"/>
            <a:ext cx="14607076" cy="1351085"/>
            <a:chOff x="0" y="0"/>
            <a:chExt cx="5596603" cy="517659"/>
          </a:xfrm>
        </p:grpSpPr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3D0C36BA-B7F6-DE37-251C-91E5260E0D62}"/>
                </a:ext>
              </a:extLst>
            </p:cNvPr>
            <p:cNvSpPr/>
            <p:nvPr/>
          </p:nvSpPr>
          <p:spPr>
            <a:xfrm>
              <a:off x="0" y="0"/>
              <a:ext cx="5596603" cy="517659"/>
            </a:xfrm>
            <a:custGeom>
              <a:avLst/>
              <a:gdLst/>
              <a:ahLst/>
              <a:cxnLst/>
              <a:rect l="l" t="t" r="r" b="b"/>
              <a:pathLst>
                <a:path w="5596603" h="517659">
                  <a:moveTo>
                    <a:pt x="0" y="0"/>
                  </a:moveTo>
                  <a:lnTo>
                    <a:pt x="5596603" y="0"/>
                  </a:lnTo>
                  <a:lnTo>
                    <a:pt x="5596603" y="517659"/>
                  </a:lnTo>
                  <a:lnTo>
                    <a:pt x="0" y="517659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17">
              <a:extLst>
                <a:ext uri="{FF2B5EF4-FFF2-40B4-BE49-F238E27FC236}">
                  <a16:creationId xmlns:a16="http://schemas.microsoft.com/office/drawing/2014/main" id="{A7022163-F216-1BD7-E845-A6098DCE4721}"/>
                </a:ext>
              </a:extLst>
            </p:cNvPr>
            <p:cNvSpPr txBox="1"/>
            <p:nvPr/>
          </p:nvSpPr>
          <p:spPr>
            <a:xfrm>
              <a:off x="0" y="-19050"/>
              <a:ext cx="5596603" cy="536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41" name="Freeform 18">
            <a:extLst>
              <a:ext uri="{FF2B5EF4-FFF2-40B4-BE49-F238E27FC236}">
                <a16:creationId xmlns:a16="http://schemas.microsoft.com/office/drawing/2014/main" id="{5F842E24-1B47-BC5F-FC2D-8D09A16C4BD0}"/>
              </a:ext>
            </a:extLst>
          </p:cNvPr>
          <p:cNvSpPr/>
          <p:nvPr/>
        </p:nvSpPr>
        <p:spPr>
          <a:xfrm>
            <a:off x="2253157" y="7607470"/>
            <a:ext cx="1034330" cy="1040835"/>
          </a:xfrm>
          <a:custGeom>
            <a:avLst/>
            <a:gdLst/>
            <a:ahLst/>
            <a:cxnLst/>
            <a:rect l="l" t="t" r="r" b="b"/>
            <a:pathLst>
              <a:path w="1034330" h="1040835">
                <a:moveTo>
                  <a:pt x="0" y="0"/>
                </a:moveTo>
                <a:lnTo>
                  <a:pt x="1034330" y="0"/>
                </a:lnTo>
                <a:lnTo>
                  <a:pt x="1034330" y="1040835"/>
                </a:lnTo>
                <a:lnTo>
                  <a:pt x="0" y="104083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19">
            <a:extLst>
              <a:ext uri="{FF2B5EF4-FFF2-40B4-BE49-F238E27FC236}">
                <a16:creationId xmlns:a16="http://schemas.microsoft.com/office/drawing/2014/main" id="{6BA07926-7814-C081-B175-DC4BC1992D2F}"/>
              </a:ext>
            </a:extLst>
          </p:cNvPr>
          <p:cNvSpPr/>
          <p:nvPr/>
        </p:nvSpPr>
        <p:spPr>
          <a:xfrm>
            <a:off x="2253157" y="5530618"/>
            <a:ext cx="1100409" cy="1104551"/>
          </a:xfrm>
          <a:custGeom>
            <a:avLst/>
            <a:gdLst/>
            <a:ahLst/>
            <a:cxnLst/>
            <a:rect l="l" t="t" r="r" b="b"/>
            <a:pathLst>
              <a:path w="1100409" h="1104551">
                <a:moveTo>
                  <a:pt x="0" y="0"/>
                </a:moveTo>
                <a:lnTo>
                  <a:pt x="1100409" y="0"/>
                </a:lnTo>
                <a:lnTo>
                  <a:pt x="1100409" y="1104551"/>
                </a:lnTo>
                <a:lnTo>
                  <a:pt x="0" y="11045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20">
            <a:extLst>
              <a:ext uri="{FF2B5EF4-FFF2-40B4-BE49-F238E27FC236}">
                <a16:creationId xmlns:a16="http://schemas.microsoft.com/office/drawing/2014/main" id="{22D33A19-C8D8-BFAB-34E8-1601CB3A5A62}"/>
              </a:ext>
            </a:extLst>
          </p:cNvPr>
          <p:cNvSpPr/>
          <p:nvPr/>
        </p:nvSpPr>
        <p:spPr>
          <a:xfrm>
            <a:off x="2253157" y="3348338"/>
            <a:ext cx="1101166" cy="1055743"/>
          </a:xfrm>
          <a:custGeom>
            <a:avLst/>
            <a:gdLst/>
            <a:ahLst/>
            <a:cxnLst/>
            <a:rect l="l" t="t" r="r" b="b"/>
            <a:pathLst>
              <a:path w="1101166" h="1055743">
                <a:moveTo>
                  <a:pt x="0" y="0"/>
                </a:moveTo>
                <a:lnTo>
                  <a:pt x="1101166" y="0"/>
                </a:lnTo>
                <a:lnTo>
                  <a:pt x="1101166" y="1055743"/>
                </a:lnTo>
                <a:lnTo>
                  <a:pt x="0" y="105574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TextBox 21">
            <a:extLst>
              <a:ext uri="{FF2B5EF4-FFF2-40B4-BE49-F238E27FC236}">
                <a16:creationId xmlns:a16="http://schemas.microsoft.com/office/drawing/2014/main" id="{41673F60-CF1D-4BD2-C5EC-1E393E590405}"/>
              </a:ext>
            </a:extLst>
          </p:cNvPr>
          <p:cNvSpPr txBox="1"/>
          <p:nvPr/>
        </p:nvSpPr>
        <p:spPr>
          <a:xfrm>
            <a:off x="477606" y="842172"/>
            <a:ext cx="11964899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511299" lvl="1" indent="-755650" algn="just">
              <a:lnSpc>
                <a:spcPts val="9799"/>
              </a:lnSpc>
              <a:buAutoNum type="arabicPeriod"/>
            </a:pPr>
            <a:r>
              <a:rPr lang="en-US" sz="6999">
                <a:solidFill>
                  <a:srgbClr val="000000"/>
                </a:solidFill>
                <a:latin typeface="Garet"/>
              </a:rPr>
              <a:t> Introducere</a:t>
            </a:r>
          </a:p>
        </p:txBody>
      </p:sp>
      <p:sp>
        <p:nvSpPr>
          <p:cNvPr id="45" name="TextBox 22">
            <a:extLst>
              <a:ext uri="{FF2B5EF4-FFF2-40B4-BE49-F238E27FC236}">
                <a16:creationId xmlns:a16="http://schemas.microsoft.com/office/drawing/2014/main" id="{4A6CDD8F-02F5-A04F-291A-A7B931030FFF}"/>
              </a:ext>
            </a:extLst>
          </p:cNvPr>
          <p:cNvSpPr txBox="1"/>
          <p:nvPr/>
        </p:nvSpPr>
        <p:spPr>
          <a:xfrm>
            <a:off x="3600962" y="3318328"/>
            <a:ext cx="12543918" cy="1088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6"/>
              </a:lnSpc>
            </a:pPr>
            <a:r>
              <a:rPr lang="en-US" sz="3200">
                <a:solidFill>
                  <a:srgbClr val="231F20"/>
                </a:solidFill>
                <a:latin typeface="Garet"/>
              </a:rPr>
              <a:t>Inteligența artificială este în continuă evoluție și perfecționare, devenind tot mai prezentă în viața de zi cu zi</a:t>
            </a:r>
          </a:p>
        </p:txBody>
      </p:sp>
      <p:sp>
        <p:nvSpPr>
          <p:cNvPr id="46" name="TextBox 23">
            <a:extLst>
              <a:ext uri="{FF2B5EF4-FFF2-40B4-BE49-F238E27FC236}">
                <a16:creationId xmlns:a16="http://schemas.microsoft.com/office/drawing/2014/main" id="{CE6CD964-BF2A-F80B-2720-579450D1D5AF}"/>
              </a:ext>
            </a:extLst>
          </p:cNvPr>
          <p:cNvSpPr txBox="1"/>
          <p:nvPr/>
        </p:nvSpPr>
        <p:spPr>
          <a:xfrm>
            <a:off x="3600962" y="5509869"/>
            <a:ext cx="12543918" cy="1088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6"/>
              </a:lnSpc>
            </a:pPr>
            <a:r>
              <a:rPr lang="en-US" sz="3200">
                <a:solidFill>
                  <a:srgbClr val="231F20"/>
                </a:solidFill>
                <a:latin typeface="Garet"/>
              </a:rPr>
              <a:t>Integrarea IA este crucială pentru inovare și eficiență în diverse domenii;</a:t>
            </a:r>
          </a:p>
        </p:txBody>
      </p:sp>
      <p:sp>
        <p:nvSpPr>
          <p:cNvPr id="47" name="TextBox 24">
            <a:extLst>
              <a:ext uri="{FF2B5EF4-FFF2-40B4-BE49-F238E27FC236}">
                <a16:creationId xmlns:a16="http://schemas.microsoft.com/office/drawing/2014/main" id="{4F8AFA0A-0088-79F0-2172-50E970D12D89}"/>
              </a:ext>
            </a:extLst>
          </p:cNvPr>
          <p:cNvSpPr txBox="1"/>
          <p:nvPr/>
        </p:nvSpPr>
        <p:spPr>
          <a:xfrm>
            <a:off x="3600962" y="7850065"/>
            <a:ext cx="12543918" cy="536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6"/>
              </a:lnSpc>
            </a:pPr>
            <a:r>
              <a:rPr lang="en-US" sz="3200">
                <a:solidFill>
                  <a:srgbClr val="231F20"/>
                </a:solidFill>
                <a:latin typeface="Garet"/>
              </a:rPr>
              <a:t>IA permite automatizarea sarcinilor repetitive și de rutină;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">
            <a:extLst>
              <a:ext uri="{FF2B5EF4-FFF2-40B4-BE49-F238E27FC236}">
                <a16:creationId xmlns:a16="http://schemas.microsoft.com/office/drawing/2014/main" id="{2A258135-82BE-FFE9-6B00-30F44BA394E1}"/>
              </a:ext>
            </a:extLst>
          </p:cNvPr>
          <p:cNvSpPr/>
          <p:nvPr/>
        </p:nvSpPr>
        <p:spPr>
          <a:xfrm>
            <a:off x="1" y="-13925"/>
            <a:ext cx="18288000" cy="10332720"/>
          </a:xfrm>
          <a:custGeom>
            <a:avLst/>
            <a:gdLst/>
            <a:ahLst/>
            <a:cxnLst/>
            <a:rect l="l" t="t" r="r" b="b"/>
            <a:pathLst>
              <a:path w="21583083" h="21583083">
                <a:moveTo>
                  <a:pt x="0" y="0"/>
                </a:moveTo>
                <a:lnTo>
                  <a:pt x="21583083" y="0"/>
                </a:lnTo>
                <a:lnTo>
                  <a:pt x="21583083" y="21583084"/>
                </a:lnTo>
                <a:lnTo>
                  <a:pt x="0" y="21583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801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3">
            <a:extLst>
              <a:ext uri="{FF2B5EF4-FFF2-40B4-BE49-F238E27FC236}">
                <a16:creationId xmlns:a16="http://schemas.microsoft.com/office/drawing/2014/main" id="{2BE9921F-1E38-F16D-3271-F9EE65C674CA}"/>
              </a:ext>
            </a:extLst>
          </p:cNvPr>
          <p:cNvSpPr/>
          <p:nvPr/>
        </p:nvSpPr>
        <p:spPr>
          <a:xfrm>
            <a:off x="10435818" y="1028700"/>
            <a:ext cx="1773234" cy="1568095"/>
          </a:xfrm>
          <a:custGeom>
            <a:avLst/>
            <a:gdLst/>
            <a:ahLst/>
            <a:cxnLst/>
            <a:rect l="l" t="t" r="r" b="b"/>
            <a:pathLst>
              <a:path w="1773234" h="1568095">
                <a:moveTo>
                  <a:pt x="0" y="0"/>
                </a:moveTo>
                <a:lnTo>
                  <a:pt x="1773234" y="0"/>
                </a:lnTo>
                <a:lnTo>
                  <a:pt x="1773234" y="1568095"/>
                </a:lnTo>
                <a:lnTo>
                  <a:pt x="0" y="1568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4">
            <a:extLst>
              <a:ext uri="{FF2B5EF4-FFF2-40B4-BE49-F238E27FC236}">
                <a16:creationId xmlns:a16="http://schemas.microsoft.com/office/drawing/2014/main" id="{E9C423E0-D68D-7131-750B-611E5685B3B0}"/>
              </a:ext>
            </a:extLst>
          </p:cNvPr>
          <p:cNvSpPr/>
          <p:nvPr/>
        </p:nvSpPr>
        <p:spPr>
          <a:xfrm>
            <a:off x="3841354" y="7406868"/>
            <a:ext cx="3950352" cy="2911927"/>
          </a:xfrm>
          <a:custGeom>
            <a:avLst/>
            <a:gdLst/>
            <a:ahLst/>
            <a:cxnLst/>
            <a:rect l="l" t="t" r="r" b="b"/>
            <a:pathLst>
              <a:path w="3950352" h="3493350">
                <a:moveTo>
                  <a:pt x="0" y="0"/>
                </a:moveTo>
                <a:lnTo>
                  <a:pt x="3950352" y="0"/>
                </a:lnTo>
                <a:lnTo>
                  <a:pt x="3950352" y="3493351"/>
                </a:lnTo>
                <a:lnTo>
                  <a:pt x="0" y="3493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1996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AutoShape 5">
            <a:extLst>
              <a:ext uri="{FF2B5EF4-FFF2-40B4-BE49-F238E27FC236}">
                <a16:creationId xmlns:a16="http://schemas.microsoft.com/office/drawing/2014/main" id="{868DB7D6-878E-CDB8-D096-95F8A0BB8F5E}"/>
              </a:ext>
            </a:extLst>
          </p:cNvPr>
          <p:cNvSpPr/>
          <p:nvPr/>
        </p:nvSpPr>
        <p:spPr>
          <a:xfrm>
            <a:off x="3028075" y="5527243"/>
            <a:ext cx="377850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25" name="AutoShape 6">
            <a:extLst>
              <a:ext uri="{FF2B5EF4-FFF2-40B4-BE49-F238E27FC236}">
                <a16:creationId xmlns:a16="http://schemas.microsoft.com/office/drawing/2014/main" id="{AD87F2B5-6963-F33C-DD99-17EA8C44FFF0}"/>
              </a:ext>
            </a:extLst>
          </p:cNvPr>
          <p:cNvSpPr/>
          <p:nvPr/>
        </p:nvSpPr>
        <p:spPr>
          <a:xfrm>
            <a:off x="10782060" y="5527243"/>
            <a:ext cx="447786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26" name="AutoShape 7">
            <a:extLst>
              <a:ext uri="{FF2B5EF4-FFF2-40B4-BE49-F238E27FC236}">
                <a16:creationId xmlns:a16="http://schemas.microsoft.com/office/drawing/2014/main" id="{045ACA2C-289F-0ACF-69B6-971F6D296051}"/>
              </a:ext>
            </a:extLst>
          </p:cNvPr>
          <p:cNvSpPr/>
          <p:nvPr/>
        </p:nvSpPr>
        <p:spPr>
          <a:xfrm>
            <a:off x="6806579" y="5527243"/>
            <a:ext cx="397548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7" name="Freeform 8">
            <a:extLst>
              <a:ext uri="{FF2B5EF4-FFF2-40B4-BE49-F238E27FC236}">
                <a16:creationId xmlns:a16="http://schemas.microsoft.com/office/drawing/2014/main" id="{07271C86-7F36-CF61-304F-4C00E07DBBB4}"/>
              </a:ext>
            </a:extLst>
          </p:cNvPr>
          <p:cNvSpPr/>
          <p:nvPr/>
        </p:nvSpPr>
        <p:spPr>
          <a:xfrm>
            <a:off x="14443537" y="6467628"/>
            <a:ext cx="4769605" cy="4309989"/>
          </a:xfrm>
          <a:custGeom>
            <a:avLst/>
            <a:gdLst/>
            <a:ahLst/>
            <a:cxnLst/>
            <a:rect l="l" t="t" r="r" b="b"/>
            <a:pathLst>
              <a:path w="4769605" h="4309989">
                <a:moveTo>
                  <a:pt x="0" y="0"/>
                </a:moveTo>
                <a:lnTo>
                  <a:pt x="4769606" y="0"/>
                </a:lnTo>
                <a:lnTo>
                  <a:pt x="4769606" y="4309989"/>
                </a:lnTo>
                <a:lnTo>
                  <a:pt x="0" y="43099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B444E823-DE0A-4CF9-5E8D-8FFF77077069}"/>
              </a:ext>
            </a:extLst>
          </p:cNvPr>
          <p:cNvGrpSpPr/>
          <p:nvPr/>
        </p:nvGrpSpPr>
        <p:grpSpPr>
          <a:xfrm>
            <a:off x="710908" y="1141412"/>
            <a:ext cx="7034972" cy="790022"/>
            <a:chOff x="0" y="0"/>
            <a:chExt cx="1852832" cy="208072"/>
          </a:xfrm>
        </p:grpSpPr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AE066DBD-FC8D-12C1-F347-8ABF5F1ECFFB}"/>
                </a:ext>
              </a:extLst>
            </p:cNvPr>
            <p:cNvSpPr/>
            <p:nvPr/>
          </p:nvSpPr>
          <p:spPr>
            <a:xfrm>
              <a:off x="0" y="0"/>
              <a:ext cx="1852832" cy="208072"/>
            </a:xfrm>
            <a:custGeom>
              <a:avLst/>
              <a:gdLst/>
              <a:ahLst/>
              <a:cxnLst/>
              <a:rect l="l" t="t" r="r" b="b"/>
              <a:pathLst>
                <a:path w="1852832" h="208072">
                  <a:moveTo>
                    <a:pt x="0" y="0"/>
                  </a:moveTo>
                  <a:lnTo>
                    <a:pt x="1852832" y="0"/>
                  </a:lnTo>
                  <a:lnTo>
                    <a:pt x="1852832" y="208072"/>
                  </a:lnTo>
                  <a:lnTo>
                    <a:pt x="0" y="208072"/>
                  </a:lnTo>
                  <a:close/>
                </a:path>
              </a:pathLst>
            </a:custGeom>
            <a:solidFill>
              <a:srgbClr val="61BE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11">
              <a:extLst>
                <a:ext uri="{FF2B5EF4-FFF2-40B4-BE49-F238E27FC236}">
                  <a16:creationId xmlns:a16="http://schemas.microsoft.com/office/drawing/2014/main" id="{13ACB807-AF94-27E2-E577-646D6573E660}"/>
                </a:ext>
              </a:extLst>
            </p:cNvPr>
            <p:cNvSpPr txBox="1"/>
            <p:nvPr/>
          </p:nvSpPr>
          <p:spPr>
            <a:xfrm>
              <a:off x="0" y="-38100"/>
              <a:ext cx="1852832" cy="246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1" name="Freeform 12">
            <a:extLst>
              <a:ext uri="{FF2B5EF4-FFF2-40B4-BE49-F238E27FC236}">
                <a16:creationId xmlns:a16="http://schemas.microsoft.com/office/drawing/2014/main" id="{4972E873-11F6-6899-13D7-0CC2587B318D}"/>
              </a:ext>
            </a:extLst>
          </p:cNvPr>
          <p:cNvSpPr/>
          <p:nvPr/>
        </p:nvSpPr>
        <p:spPr>
          <a:xfrm>
            <a:off x="1444336" y="6022543"/>
            <a:ext cx="1583740" cy="1583740"/>
          </a:xfrm>
          <a:custGeom>
            <a:avLst/>
            <a:gdLst/>
            <a:ahLst/>
            <a:cxnLst/>
            <a:rect l="l" t="t" r="r" b="b"/>
            <a:pathLst>
              <a:path w="1583740" h="1583740">
                <a:moveTo>
                  <a:pt x="0" y="0"/>
                </a:moveTo>
                <a:lnTo>
                  <a:pt x="1583739" y="0"/>
                </a:lnTo>
                <a:lnTo>
                  <a:pt x="1583739" y="1583740"/>
                </a:lnTo>
                <a:lnTo>
                  <a:pt x="0" y="15837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13">
            <a:extLst>
              <a:ext uri="{FF2B5EF4-FFF2-40B4-BE49-F238E27FC236}">
                <a16:creationId xmlns:a16="http://schemas.microsoft.com/office/drawing/2014/main" id="{395A7985-7EBB-6BB6-63F7-F38365A23DF3}"/>
              </a:ext>
            </a:extLst>
          </p:cNvPr>
          <p:cNvSpPr/>
          <p:nvPr/>
        </p:nvSpPr>
        <p:spPr>
          <a:xfrm>
            <a:off x="4125457" y="3559760"/>
            <a:ext cx="1583740" cy="1583740"/>
          </a:xfrm>
          <a:custGeom>
            <a:avLst/>
            <a:gdLst/>
            <a:ahLst/>
            <a:cxnLst/>
            <a:rect l="l" t="t" r="r" b="b"/>
            <a:pathLst>
              <a:path w="1583740" h="1583740">
                <a:moveTo>
                  <a:pt x="0" y="0"/>
                </a:moveTo>
                <a:lnTo>
                  <a:pt x="1583740" y="0"/>
                </a:lnTo>
                <a:lnTo>
                  <a:pt x="1583740" y="1583740"/>
                </a:lnTo>
                <a:lnTo>
                  <a:pt x="0" y="15837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14">
            <a:extLst>
              <a:ext uri="{FF2B5EF4-FFF2-40B4-BE49-F238E27FC236}">
                <a16:creationId xmlns:a16="http://schemas.microsoft.com/office/drawing/2014/main" id="{A174CF30-FE18-228A-F5A5-1C47DD5810EC}"/>
              </a:ext>
            </a:extLst>
          </p:cNvPr>
          <p:cNvSpPr/>
          <p:nvPr/>
        </p:nvSpPr>
        <p:spPr>
          <a:xfrm>
            <a:off x="8042592" y="6022543"/>
            <a:ext cx="1583740" cy="1583740"/>
          </a:xfrm>
          <a:custGeom>
            <a:avLst/>
            <a:gdLst/>
            <a:ahLst/>
            <a:cxnLst/>
            <a:rect l="l" t="t" r="r" b="b"/>
            <a:pathLst>
              <a:path w="1583740" h="1583740">
                <a:moveTo>
                  <a:pt x="0" y="0"/>
                </a:moveTo>
                <a:lnTo>
                  <a:pt x="1583740" y="0"/>
                </a:lnTo>
                <a:lnTo>
                  <a:pt x="1583740" y="1583740"/>
                </a:lnTo>
                <a:lnTo>
                  <a:pt x="0" y="158374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15">
            <a:extLst>
              <a:ext uri="{FF2B5EF4-FFF2-40B4-BE49-F238E27FC236}">
                <a16:creationId xmlns:a16="http://schemas.microsoft.com/office/drawing/2014/main" id="{502CDB0B-8E9C-F596-6CA6-EC1585B45753}"/>
              </a:ext>
            </a:extLst>
          </p:cNvPr>
          <p:cNvSpPr/>
          <p:nvPr/>
        </p:nvSpPr>
        <p:spPr>
          <a:xfrm>
            <a:off x="12591419" y="3429154"/>
            <a:ext cx="1583740" cy="1583740"/>
          </a:xfrm>
          <a:custGeom>
            <a:avLst/>
            <a:gdLst/>
            <a:ahLst/>
            <a:cxnLst/>
            <a:rect l="l" t="t" r="r" b="b"/>
            <a:pathLst>
              <a:path w="1583740" h="1583740">
                <a:moveTo>
                  <a:pt x="0" y="0"/>
                </a:moveTo>
                <a:lnTo>
                  <a:pt x="1583740" y="0"/>
                </a:lnTo>
                <a:lnTo>
                  <a:pt x="1583740" y="1583739"/>
                </a:lnTo>
                <a:lnTo>
                  <a:pt x="0" y="158373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TextBox 16">
            <a:extLst>
              <a:ext uri="{FF2B5EF4-FFF2-40B4-BE49-F238E27FC236}">
                <a16:creationId xmlns:a16="http://schemas.microsoft.com/office/drawing/2014/main" id="{99E0EF76-C2FD-43ED-89A2-CF74BBD33ACB}"/>
              </a:ext>
            </a:extLst>
          </p:cNvPr>
          <p:cNvSpPr txBox="1"/>
          <p:nvPr/>
        </p:nvSpPr>
        <p:spPr>
          <a:xfrm>
            <a:off x="802428" y="477837"/>
            <a:ext cx="17485572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Garet"/>
              </a:rPr>
              <a:t>2. Obiectivele proiectului</a:t>
            </a:r>
          </a:p>
        </p:txBody>
      </p:sp>
      <p:sp>
        <p:nvSpPr>
          <p:cNvPr id="36" name="TextBox 17">
            <a:extLst>
              <a:ext uri="{FF2B5EF4-FFF2-40B4-BE49-F238E27FC236}">
                <a16:creationId xmlns:a16="http://schemas.microsoft.com/office/drawing/2014/main" id="{F3F90DE6-B5DC-F9AC-B028-A017B2D8C607}"/>
              </a:ext>
            </a:extLst>
          </p:cNvPr>
          <p:cNvSpPr txBox="1"/>
          <p:nvPr/>
        </p:nvSpPr>
        <p:spPr>
          <a:xfrm>
            <a:off x="2706757" y="6145758"/>
            <a:ext cx="4421140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Garet"/>
              </a:rPr>
              <a:t>Alegerea bazelor de date</a:t>
            </a:r>
          </a:p>
        </p:txBody>
      </p:sp>
      <p:sp>
        <p:nvSpPr>
          <p:cNvPr id="37" name="TextBox 18">
            <a:extLst>
              <a:ext uri="{FF2B5EF4-FFF2-40B4-BE49-F238E27FC236}">
                <a16:creationId xmlns:a16="http://schemas.microsoft.com/office/drawing/2014/main" id="{4ECA6E04-70A4-34BF-B966-384FEC5BA41B}"/>
              </a:ext>
            </a:extLst>
          </p:cNvPr>
          <p:cNvSpPr txBox="1"/>
          <p:nvPr/>
        </p:nvSpPr>
        <p:spPr>
          <a:xfrm>
            <a:off x="9462415" y="6145758"/>
            <a:ext cx="4347721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Garet"/>
              </a:rPr>
              <a:t>Integrarea în aplicația Android</a:t>
            </a:r>
          </a:p>
        </p:txBody>
      </p:sp>
      <p:sp>
        <p:nvSpPr>
          <p:cNvPr id="38" name="TextBox 19">
            <a:extLst>
              <a:ext uri="{FF2B5EF4-FFF2-40B4-BE49-F238E27FC236}">
                <a16:creationId xmlns:a16="http://schemas.microsoft.com/office/drawing/2014/main" id="{E44994A4-DB65-B597-F249-E4101A55667F}"/>
              </a:ext>
            </a:extLst>
          </p:cNvPr>
          <p:cNvSpPr txBox="1"/>
          <p:nvPr/>
        </p:nvSpPr>
        <p:spPr>
          <a:xfrm>
            <a:off x="13810136" y="3871456"/>
            <a:ext cx="3449164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Garet"/>
              </a:rPr>
              <a:t>Testarea</a:t>
            </a:r>
          </a:p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Garet"/>
              </a:rPr>
              <a:t> aplicației</a:t>
            </a:r>
          </a:p>
        </p:txBody>
      </p:sp>
      <p:sp>
        <p:nvSpPr>
          <p:cNvPr id="39" name="TextBox 20">
            <a:extLst>
              <a:ext uri="{FF2B5EF4-FFF2-40B4-BE49-F238E27FC236}">
                <a16:creationId xmlns:a16="http://schemas.microsoft.com/office/drawing/2014/main" id="{4F4B43B8-A271-81B2-E82D-86E7E9C204AD}"/>
              </a:ext>
            </a:extLst>
          </p:cNvPr>
          <p:cNvSpPr txBox="1"/>
          <p:nvPr/>
        </p:nvSpPr>
        <p:spPr>
          <a:xfrm>
            <a:off x="5641658" y="3363888"/>
            <a:ext cx="4208444" cy="1899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Garet"/>
              </a:rPr>
              <a:t>Implementarea și antrenarea modelelor CNN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">
            <a:extLst>
              <a:ext uri="{FF2B5EF4-FFF2-40B4-BE49-F238E27FC236}">
                <a16:creationId xmlns:a16="http://schemas.microsoft.com/office/drawing/2014/main" id="{84DA5279-EA16-BD82-FED0-11732E95DFEF}"/>
              </a:ext>
            </a:extLst>
          </p:cNvPr>
          <p:cNvSpPr/>
          <p:nvPr/>
        </p:nvSpPr>
        <p:spPr>
          <a:xfrm>
            <a:off x="1" y="0"/>
            <a:ext cx="18288000" cy="10332720"/>
          </a:xfrm>
          <a:custGeom>
            <a:avLst/>
            <a:gdLst/>
            <a:ahLst/>
            <a:cxnLst/>
            <a:rect l="l" t="t" r="r" b="b"/>
            <a:pathLst>
              <a:path w="21583083" h="21583083">
                <a:moveTo>
                  <a:pt x="0" y="0"/>
                </a:moveTo>
                <a:lnTo>
                  <a:pt x="21583083" y="0"/>
                </a:lnTo>
                <a:lnTo>
                  <a:pt x="21583083" y="21583084"/>
                </a:lnTo>
                <a:lnTo>
                  <a:pt x="0" y="21583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801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id="{D34A7068-7E54-E1A0-C39F-0C7B226A26FC}"/>
              </a:ext>
            </a:extLst>
          </p:cNvPr>
          <p:cNvSpPr/>
          <p:nvPr/>
        </p:nvSpPr>
        <p:spPr>
          <a:xfrm>
            <a:off x="-1" y="6336597"/>
            <a:ext cx="3254717" cy="3950403"/>
          </a:xfrm>
          <a:custGeom>
            <a:avLst/>
            <a:gdLst/>
            <a:ahLst/>
            <a:cxnLst/>
            <a:rect l="l" t="t" r="r" b="b"/>
            <a:pathLst>
              <a:path w="6015894" h="5319938">
                <a:moveTo>
                  <a:pt x="0" y="0"/>
                </a:moveTo>
                <a:lnTo>
                  <a:pt x="6015894" y="0"/>
                </a:lnTo>
                <a:lnTo>
                  <a:pt x="6015894" y="5319938"/>
                </a:lnTo>
                <a:lnTo>
                  <a:pt x="0" y="53199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83583" t="-1" b="-3375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4">
            <a:extLst>
              <a:ext uri="{FF2B5EF4-FFF2-40B4-BE49-F238E27FC236}">
                <a16:creationId xmlns:a16="http://schemas.microsoft.com/office/drawing/2014/main" id="{7CF4B0A0-78B1-BCC2-D037-1B94741ED682}"/>
              </a:ext>
            </a:extLst>
          </p:cNvPr>
          <p:cNvSpPr/>
          <p:nvPr/>
        </p:nvSpPr>
        <p:spPr>
          <a:xfrm>
            <a:off x="0" y="0"/>
            <a:ext cx="5961141" cy="2113495"/>
          </a:xfrm>
          <a:custGeom>
            <a:avLst/>
            <a:gdLst/>
            <a:ahLst/>
            <a:cxnLst/>
            <a:rect l="l" t="t" r="r" b="b"/>
            <a:pathLst>
              <a:path w="5961141" h="2113495">
                <a:moveTo>
                  <a:pt x="0" y="0"/>
                </a:moveTo>
                <a:lnTo>
                  <a:pt x="5961141" y="0"/>
                </a:lnTo>
                <a:lnTo>
                  <a:pt x="5961141" y="2113495"/>
                </a:lnTo>
                <a:lnTo>
                  <a:pt x="0" y="21134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683610D2-55D9-7501-7AC0-E9070CE7330D}"/>
              </a:ext>
            </a:extLst>
          </p:cNvPr>
          <p:cNvSpPr/>
          <p:nvPr/>
        </p:nvSpPr>
        <p:spPr>
          <a:xfrm>
            <a:off x="15261981" y="-1"/>
            <a:ext cx="3026018" cy="4344795"/>
          </a:xfrm>
          <a:custGeom>
            <a:avLst/>
            <a:gdLst/>
            <a:ahLst/>
            <a:cxnLst/>
            <a:rect l="l" t="t" r="r" b="b"/>
            <a:pathLst>
              <a:path w="5420032" h="5114540">
                <a:moveTo>
                  <a:pt x="0" y="0"/>
                </a:moveTo>
                <a:lnTo>
                  <a:pt x="5420032" y="0"/>
                </a:lnTo>
                <a:lnTo>
                  <a:pt x="5420032" y="5114540"/>
                </a:lnTo>
                <a:lnTo>
                  <a:pt x="0" y="51145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63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17716" r="-791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797A2D0D-42B4-EEA7-1EB8-C0EDA67F3850}"/>
              </a:ext>
            </a:extLst>
          </p:cNvPr>
          <p:cNvSpPr/>
          <p:nvPr/>
        </p:nvSpPr>
        <p:spPr>
          <a:xfrm>
            <a:off x="4322833" y="3271188"/>
            <a:ext cx="4482316" cy="1731194"/>
          </a:xfrm>
          <a:custGeom>
            <a:avLst/>
            <a:gdLst/>
            <a:ahLst/>
            <a:cxnLst/>
            <a:rect l="l" t="t" r="r" b="b"/>
            <a:pathLst>
              <a:path w="4482316" h="1731194">
                <a:moveTo>
                  <a:pt x="0" y="0"/>
                </a:moveTo>
                <a:lnTo>
                  <a:pt x="4482317" y="0"/>
                </a:lnTo>
                <a:lnTo>
                  <a:pt x="4482317" y="1731194"/>
                </a:lnTo>
                <a:lnTo>
                  <a:pt x="0" y="17311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id="{DFCA3AF0-9744-33C9-CEE5-660946240DE1}"/>
              </a:ext>
            </a:extLst>
          </p:cNvPr>
          <p:cNvSpPr/>
          <p:nvPr/>
        </p:nvSpPr>
        <p:spPr>
          <a:xfrm>
            <a:off x="2967131" y="5335757"/>
            <a:ext cx="5838019" cy="1731946"/>
          </a:xfrm>
          <a:custGeom>
            <a:avLst/>
            <a:gdLst/>
            <a:ahLst/>
            <a:cxnLst/>
            <a:rect l="l" t="t" r="r" b="b"/>
            <a:pathLst>
              <a:path w="5838019" h="1731946">
                <a:moveTo>
                  <a:pt x="0" y="0"/>
                </a:moveTo>
                <a:lnTo>
                  <a:pt x="5838019" y="0"/>
                </a:lnTo>
                <a:lnTo>
                  <a:pt x="5838019" y="1731945"/>
                </a:lnTo>
                <a:lnTo>
                  <a:pt x="0" y="173194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8">
            <a:extLst>
              <a:ext uri="{FF2B5EF4-FFF2-40B4-BE49-F238E27FC236}">
                <a16:creationId xmlns:a16="http://schemas.microsoft.com/office/drawing/2014/main" id="{16A9EC1E-3889-C440-D364-4763034B6EB1}"/>
              </a:ext>
            </a:extLst>
          </p:cNvPr>
          <p:cNvSpPr/>
          <p:nvPr/>
        </p:nvSpPr>
        <p:spPr>
          <a:xfrm>
            <a:off x="509876" y="6622743"/>
            <a:ext cx="4953350" cy="3170144"/>
          </a:xfrm>
          <a:custGeom>
            <a:avLst/>
            <a:gdLst/>
            <a:ahLst/>
            <a:cxnLst/>
            <a:rect l="l" t="t" r="r" b="b"/>
            <a:pathLst>
              <a:path w="4953350" h="3170144">
                <a:moveTo>
                  <a:pt x="0" y="0"/>
                </a:moveTo>
                <a:lnTo>
                  <a:pt x="4953350" y="0"/>
                </a:lnTo>
                <a:lnTo>
                  <a:pt x="4953350" y="3170144"/>
                </a:lnTo>
                <a:lnTo>
                  <a:pt x="0" y="317014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049A1FB5-84B3-F824-8630-32B1EA295FCB}"/>
              </a:ext>
            </a:extLst>
          </p:cNvPr>
          <p:cNvSpPr/>
          <p:nvPr/>
        </p:nvSpPr>
        <p:spPr>
          <a:xfrm>
            <a:off x="7488257" y="7573552"/>
            <a:ext cx="1655743" cy="1655743"/>
          </a:xfrm>
          <a:custGeom>
            <a:avLst/>
            <a:gdLst/>
            <a:ahLst/>
            <a:cxnLst/>
            <a:rect l="l" t="t" r="r" b="b"/>
            <a:pathLst>
              <a:path w="1655743" h="1655743">
                <a:moveTo>
                  <a:pt x="0" y="0"/>
                </a:moveTo>
                <a:lnTo>
                  <a:pt x="1655743" y="0"/>
                </a:lnTo>
                <a:lnTo>
                  <a:pt x="1655743" y="1655742"/>
                </a:lnTo>
                <a:lnTo>
                  <a:pt x="0" y="165574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10">
            <a:extLst>
              <a:ext uri="{FF2B5EF4-FFF2-40B4-BE49-F238E27FC236}">
                <a16:creationId xmlns:a16="http://schemas.microsoft.com/office/drawing/2014/main" id="{C64A95D0-F81B-A5A3-DB87-C9C25C8C56EE}"/>
              </a:ext>
            </a:extLst>
          </p:cNvPr>
          <p:cNvSpPr/>
          <p:nvPr/>
        </p:nvSpPr>
        <p:spPr>
          <a:xfrm>
            <a:off x="12419745" y="3115462"/>
            <a:ext cx="2881704" cy="2881704"/>
          </a:xfrm>
          <a:custGeom>
            <a:avLst/>
            <a:gdLst/>
            <a:ahLst/>
            <a:cxnLst/>
            <a:rect l="l" t="t" r="r" b="b"/>
            <a:pathLst>
              <a:path w="2881704" h="2881704">
                <a:moveTo>
                  <a:pt x="0" y="0"/>
                </a:moveTo>
                <a:lnTo>
                  <a:pt x="2881704" y="0"/>
                </a:lnTo>
                <a:lnTo>
                  <a:pt x="2881704" y="2881705"/>
                </a:lnTo>
                <a:lnTo>
                  <a:pt x="0" y="288170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EF6870FA-16DE-65C2-FF4E-D0226DFE8DB6}"/>
              </a:ext>
            </a:extLst>
          </p:cNvPr>
          <p:cNvSpPr/>
          <p:nvPr/>
        </p:nvSpPr>
        <p:spPr>
          <a:xfrm>
            <a:off x="9913569" y="6476798"/>
            <a:ext cx="4893328" cy="2752497"/>
          </a:xfrm>
          <a:custGeom>
            <a:avLst/>
            <a:gdLst/>
            <a:ahLst/>
            <a:cxnLst/>
            <a:rect l="l" t="t" r="r" b="b"/>
            <a:pathLst>
              <a:path w="4893328" h="2752497">
                <a:moveTo>
                  <a:pt x="0" y="0"/>
                </a:moveTo>
                <a:lnTo>
                  <a:pt x="4893327" y="0"/>
                </a:lnTo>
                <a:lnTo>
                  <a:pt x="4893327" y="2752496"/>
                </a:lnTo>
                <a:lnTo>
                  <a:pt x="0" y="275249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12">
            <a:extLst>
              <a:ext uri="{FF2B5EF4-FFF2-40B4-BE49-F238E27FC236}">
                <a16:creationId xmlns:a16="http://schemas.microsoft.com/office/drawing/2014/main" id="{8D85F49B-BDAA-3991-523B-E39468CC5E5F}"/>
              </a:ext>
            </a:extLst>
          </p:cNvPr>
          <p:cNvSpPr/>
          <p:nvPr/>
        </p:nvSpPr>
        <p:spPr>
          <a:xfrm>
            <a:off x="15301449" y="6924783"/>
            <a:ext cx="2304512" cy="2304512"/>
          </a:xfrm>
          <a:custGeom>
            <a:avLst/>
            <a:gdLst/>
            <a:ahLst/>
            <a:cxnLst/>
            <a:rect l="l" t="t" r="r" b="b"/>
            <a:pathLst>
              <a:path w="2304512" h="2304512">
                <a:moveTo>
                  <a:pt x="0" y="0"/>
                </a:moveTo>
                <a:lnTo>
                  <a:pt x="2304512" y="0"/>
                </a:lnTo>
                <a:lnTo>
                  <a:pt x="2304512" y="2304511"/>
                </a:lnTo>
                <a:lnTo>
                  <a:pt x="0" y="230451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F1FA6379-52E5-906C-6BAA-12C838CAFCA7}"/>
              </a:ext>
            </a:extLst>
          </p:cNvPr>
          <p:cNvSpPr txBox="1"/>
          <p:nvPr/>
        </p:nvSpPr>
        <p:spPr>
          <a:xfrm>
            <a:off x="769569" y="504825"/>
            <a:ext cx="18288000" cy="243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dirty="0">
                <a:solidFill>
                  <a:srgbClr val="000000"/>
                </a:solidFill>
                <a:latin typeface="Garet"/>
              </a:rPr>
              <a:t>3. </a:t>
            </a:r>
            <a:r>
              <a:rPr lang="en-US" sz="6999" dirty="0" err="1">
                <a:solidFill>
                  <a:srgbClr val="000000"/>
                </a:solidFill>
                <a:latin typeface="Garet"/>
              </a:rPr>
              <a:t>Medii</a:t>
            </a:r>
            <a:r>
              <a:rPr lang="en-US" sz="6999" dirty="0">
                <a:solidFill>
                  <a:srgbClr val="000000"/>
                </a:solidFill>
                <a:latin typeface="Garet"/>
              </a:rPr>
              <a:t> de </a:t>
            </a:r>
            <a:r>
              <a:rPr lang="en-US" sz="6999" dirty="0" err="1">
                <a:solidFill>
                  <a:srgbClr val="000000"/>
                </a:solidFill>
                <a:latin typeface="Garet"/>
              </a:rPr>
              <a:t>dezvoltare</a:t>
            </a:r>
            <a:r>
              <a:rPr lang="en-US" sz="6999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6999" dirty="0" err="1">
                <a:solidFill>
                  <a:srgbClr val="000000"/>
                </a:solidFill>
                <a:latin typeface="Garet"/>
              </a:rPr>
              <a:t>și</a:t>
            </a:r>
            <a:r>
              <a:rPr lang="en-US" sz="6999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6999" dirty="0" err="1">
                <a:solidFill>
                  <a:srgbClr val="000000"/>
                </a:solidFill>
                <a:latin typeface="Garet"/>
              </a:rPr>
              <a:t>biblioteci</a:t>
            </a:r>
            <a:r>
              <a:rPr lang="en-US" sz="6999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6999" dirty="0" err="1">
                <a:solidFill>
                  <a:srgbClr val="000000"/>
                </a:solidFill>
                <a:latin typeface="Garet"/>
              </a:rPr>
              <a:t>utilizate</a:t>
            </a:r>
            <a:endParaRPr lang="en-US" sz="6999" dirty="0">
              <a:solidFill>
                <a:srgbClr val="000000"/>
              </a:solidFill>
              <a:latin typeface="Gare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">
            <a:extLst>
              <a:ext uri="{FF2B5EF4-FFF2-40B4-BE49-F238E27FC236}">
                <a16:creationId xmlns:a16="http://schemas.microsoft.com/office/drawing/2014/main" id="{31EFD74E-4272-9E1F-A8D3-E6EE896FEB82}"/>
              </a:ext>
            </a:extLst>
          </p:cNvPr>
          <p:cNvSpPr/>
          <p:nvPr/>
        </p:nvSpPr>
        <p:spPr>
          <a:xfrm>
            <a:off x="0" y="0"/>
            <a:ext cx="18288000" cy="10332720"/>
          </a:xfrm>
          <a:custGeom>
            <a:avLst/>
            <a:gdLst/>
            <a:ahLst/>
            <a:cxnLst/>
            <a:rect l="l" t="t" r="r" b="b"/>
            <a:pathLst>
              <a:path w="21583083" h="21583083">
                <a:moveTo>
                  <a:pt x="0" y="0"/>
                </a:moveTo>
                <a:lnTo>
                  <a:pt x="21583083" y="0"/>
                </a:lnTo>
                <a:lnTo>
                  <a:pt x="21583083" y="21583084"/>
                </a:lnTo>
                <a:lnTo>
                  <a:pt x="0" y="21583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8018" b="-8830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3">
            <a:extLst>
              <a:ext uri="{FF2B5EF4-FFF2-40B4-BE49-F238E27FC236}">
                <a16:creationId xmlns:a16="http://schemas.microsoft.com/office/drawing/2014/main" id="{3AA480E0-5199-29E6-A98D-F4B724C6090A}"/>
              </a:ext>
            </a:extLst>
          </p:cNvPr>
          <p:cNvSpPr/>
          <p:nvPr/>
        </p:nvSpPr>
        <p:spPr>
          <a:xfrm>
            <a:off x="12627089" y="6508572"/>
            <a:ext cx="5660911" cy="3778428"/>
          </a:xfrm>
          <a:custGeom>
            <a:avLst/>
            <a:gdLst/>
            <a:ahLst/>
            <a:cxnLst/>
            <a:rect l="l" t="t" r="r" b="b"/>
            <a:pathLst>
              <a:path w="6701759" h="6324024">
                <a:moveTo>
                  <a:pt x="0" y="0"/>
                </a:moveTo>
                <a:lnTo>
                  <a:pt x="6701760" y="0"/>
                </a:lnTo>
                <a:lnTo>
                  <a:pt x="6701760" y="6324024"/>
                </a:lnTo>
                <a:lnTo>
                  <a:pt x="0" y="63240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8387" b="-6737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4">
            <a:extLst>
              <a:ext uri="{FF2B5EF4-FFF2-40B4-BE49-F238E27FC236}">
                <a16:creationId xmlns:a16="http://schemas.microsoft.com/office/drawing/2014/main" id="{758C7E5A-7175-5A11-F07D-894D0D354722}"/>
              </a:ext>
            </a:extLst>
          </p:cNvPr>
          <p:cNvGrpSpPr/>
          <p:nvPr/>
        </p:nvGrpSpPr>
        <p:grpSpPr>
          <a:xfrm>
            <a:off x="1028700" y="1168194"/>
            <a:ext cx="4629144" cy="826056"/>
            <a:chOff x="0" y="0"/>
            <a:chExt cx="1219198" cy="217562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9600E6AD-CFFC-1116-A5AC-EC27831A4A43}"/>
                </a:ext>
              </a:extLst>
            </p:cNvPr>
            <p:cNvSpPr/>
            <p:nvPr/>
          </p:nvSpPr>
          <p:spPr>
            <a:xfrm>
              <a:off x="0" y="0"/>
              <a:ext cx="1219198" cy="217562"/>
            </a:xfrm>
            <a:custGeom>
              <a:avLst/>
              <a:gdLst/>
              <a:ahLst/>
              <a:cxnLst/>
              <a:rect l="l" t="t" r="r" b="b"/>
              <a:pathLst>
                <a:path w="1219198" h="217562">
                  <a:moveTo>
                    <a:pt x="0" y="0"/>
                  </a:moveTo>
                  <a:lnTo>
                    <a:pt x="1219198" y="0"/>
                  </a:lnTo>
                  <a:lnTo>
                    <a:pt x="1219198" y="217562"/>
                  </a:lnTo>
                  <a:lnTo>
                    <a:pt x="0" y="217562"/>
                  </a:lnTo>
                  <a:close/>
                </a:path>
              </a:pathLst>
            </a:custGeom>
            <a:solidFill>
              <a:srgbClr val="61BE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D44ACCD3-7500-4C39-0FA1-EBFA30A4ABE7}"/>
                </a:ext>
              </a:extLst>
            </p:cNvPr>
            <p:cNvSpPr txBox="1"/>
            <p:nvPr/>
          </p:nvSpPr>
          <p:spPr>
            <a:xfrm>
              <a:off x="0" y="-38100"/>
              <a:ext cx="1219198" cy="2556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1" name="Freeform 7">
            <a:extLst>
              <a:ext uri="{FF2B5EF4-FFF2-40B4-BE49-F238E27FC236}">
                <a16:creationId xmlns:a16="http://schemas.microsoft.com/office/drawing/2014/main" id="{DD3CCF94-17DE-0E20-2A30-D09CB0DF9386}"/>
              </a:ext>
            </a:extLst>
          </p:cNvPr>
          <p:cNvSpPr/>
          <p:nvPr/>
        </p:nvSpPr>
        <p:spPr>
          <a:xfrm>
            <a:off x="8410905" y="-280963"/>
            <a:ext cx="3822414" cy="4066398"/>
          </a:xfrm>
          <a:custGeom>
            <a:avLst/>
            <a:gdLst/>
            <a:ahLst/>
            <a:cxnLst/>
            <a:rect l="l" t="t" r="r" b="b"/>
            <a:pathLst>
              <a:path w="3822414" h="4066398">
                <a:moveTo>
                  <a:pt x="0" y="0"/>
                </a:moveTo>
                <a:lnTo>
                  <a:pt x="3822414" y="0"/>
                </a:lnTo>
                <a:lnTo>
                  <a:pt x="3822414" y="4066398"/>
                </a:lnTo>
                <a:lnTo>
                  <a:pt x="0" y="40663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8">
            <a:extLst>
              <a:ext uri="{FF2B5EF4-FFF2-40B4-BE49-F238E27FC236}">
                <a16:creationId xmlns:a16="http://schemas.microsoft.com/office/drawing/2014/main" id="{AB7F1690-D333-440D-BB82-DEC90AB39CB1}"/>
              </a:ext>
            </a:extLst>
          </p:cNvPr>
          <p:cNvSpPr/>
          <p:nvPr/>
        </p:nvSpPr>
        <p:spPr>
          <a:xfrm>
            <a:off x="877165" y="2196978"/>
            <a:ext cx="701429" cy="1260996"/>
          </a:xfrm>
          <a:custGeom>
            <a:avLst/>
            <a:gdLst/>
            <a:ahLst/>
            <a:cxnLst/>
            <a:rect l="l" t="t" r="r" b="b"/>
            <a:pathLst>
              <a:path w="701429" h="1260996">
                <a:moveTo>
                  <a:pt x="0" y="0"/>
                </a:moveTo>
                <a:lnTo>
                  <a:pt x="701429" y="0"/>
                </a:lnTo>
                <a:lnTo>
                  <a:pt x="701429" y="1260996"/>
                </a:lnTo>
                <a:lnTo>
                  <a:pt x="0" y="12609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9">
            <a:extLst>
              <a:ext uri="{FF2B5EF4-FFF2-40B4-BE49-F238E27FC236}">
                <a16:creationId xmlns:a16="http://schemas.microsoft.com/office/drawing/2014/main" id="{27E8BF8D-F121-7C75-936F-E691B7A35A70}"/>
              </a:ext>
            </a:extLst>
          </p:cNvPr>
          <p:cNvSpPr/>
          <p:nvPr/>
        </p:nvSpPr>
        <p:spPr>
          <a:xfrm>
            <a:off x="10223994" y="2827476"/>
            <a:ext cx="7640426" cy="5923414"/>
          </a:xfrm>
          <a:custGeom>
            <a:avLst/>
            <a:gdLst/>
            <a:ahLst/>
            <a:cxnLst/>
            <a:rect l="l" t="t" r="r" b="b"/>
            <a:pathLst>
              <a:path w="7640426" h="5923414">
                <a:moveTo>
                  <a:pt x="0" y="0"/>
                </a:moveTo>
                <a:lnTo>
                  <a:pt x="7640426" y="0"/>
                </a:lnTo>
                <a:lnTo>
                  <a:pt x="7640426" y="5923414"/>
                </a:lnTo>
                <a:lnTo>
                  <a:pt x="0" y="592341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b="-273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C5E47F33-023A-BB8D-ACBD-4CC5AEC49D2A}"/>
              </a:ext>
            </a:extLst>
          </p:cNvPr>
          <p:cNvSpPr/>
          <p:nvPr/>
        </p:nvSpPr>
        <p:spPr>
          <a:xfrm>
            <a:off x="231088" y="4242635"/>
            <a:ext cx="9297581" cy="1754918"/>
          </a:xfrm>
          <a:custGeom>
            <a:avLst/>
            <a:gdLst/>
            <a:ahLst/>
            <a:cxnLst/>
            <a:rect l="l" t="t" r="r" b="b"/>
            <a:pathLst>
              <a:path w="9297581" h="1754918">
                <a:moveTo>
                  <a:pt x="0" y="0"/>
                </a:moveTo>
                <a:lnTo>
                  <a:pt x="9297581" y="0"/>
                </a:lnTo>
                <a:lnTo>
                  <a:pt x="9297581" y="1754918"/>
                </a:lnTo>
                <a:lnTo>
                  <a:pt x="0" y="175491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11">
            <a:extLst>
              <a:ext uri="{FF2B5EF4-FFF2-40B4-BE49-F238E27FC236}">
                <a16:creationId xmlns:a16="http://schemas.microsoft.com/office/drawing/2014/main" id="{0C0DC841-D3F4-625C-5ACA-CCE98B44D8FA}"/>
              </a:ext>
            </a:extLst>
          </p:cNvPr>
          <p:cNvSpPr txBox="1"/>
          <p:nvPr/>
        </p:nvSpPr>
        <p:spPr>
          <a:xfrm>
            <a:off x="1227880" y="504619"/>
            <a:ext cx="9807032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Garet"/>
              </a:rPr>
              <a:t>4. Baze de date</a:t>
            </a:r>
          </a:p>
        </p:txBody>
      </p:sp>
      <p:sp>
        <p:nvSpPr>
          <p:cNvPr id="26" name="TextBox 12">
            <a:extLst>
              <a:ext uri="{FF2B5EF4-FFF2-40B4-BE49-F238E27FC236}">
                <a16:creationId xmlns:a16="http://schemas.microsoft.com/office/drawing/2014/main" id="{F0055295-C5CD-1F6B-D524-0AC03477E586}"/>
              </a:ext>
            </a:extLst>
          </p:cNvPr>
          <p:cNvSpPr txBox="1"/>
          <p:nvPr/>
        </p:nvSpPr>
        <p:spPr>
          <a:xfrm>
            <a:off x="1886797" y="2343288"/>
            <a:ext cx="3771048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Garet"/>
              </a:rPr>
              <a:t>SVHN</a:t>
            </a:r>
          </a:p>
        </p:txBody>
      </p:sp>
      <p:sp>
        <p:nvSpPr>
          <p:cNvPr id="27" name="TextBox 13">
            <a:extLst>
              <a:ext uri="{FF2B5EF4-FFF2-40B4-BE49-F238E27FC236}">
                <a16:creationId xmlns:a16="http://schemas.microsoft.com/office/drawing/2014/main" id="{6BDC488C-6002-FA25-5233-6A23AF05B8BB}"/>
              </a:ext>
            </a:extLst>
          </p:cNvPr>
          <p:cNvSpPr txBox="1"/>
          <p:nvPr/>
        </p:nvSpPr>
        <p:spPr>
          <a:xfrm>
            <a:off x="2276727" y="4229735"/>
            <a:ext cx="6002170" cy="1646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9"/>
              </a:lnSpc>
            </a:pPr>
            <a:r>
              <a:rPr lang="en-US" sz="3999">
                <a:solidFill>
                  <a:srgbClr val="000000"/>
                </a:solidFill>
                <a:latin typeface="Garet"/>
              </a:rPr>
              <a:t>Cifre stradale preluate din lumea reală</a:t>
            </a:r>
          </a:p>
        </p:txBody>
      </p:sp>
      <p:sp>
        <p:nvSpPr>
          <p:cNvPr id="28" name="Freeform 14">
            <a:extLst>
              <a:ext uri="{FF2B5EF4-FFF2-40B4-BE49-F238E27FC236}">
                <a16:creationId xmlns:a16="http://schemas.microsoft.com/office/drawing/2014/main" id="{9A7A7539-AA63-62AE-33B9-93913BBED061}"/>
              </a:ext>
            </a:extLst>
          </p:cNvPr>
          <p:cNvSpPr/>
          <p:nvPr/>
        </p:nvSpPr>
        <p:spPr>
          <a:xfrm>
            <a:off x="231088" y="6867813"/>
            <a:ext cx="9297581" cy="1754918"/>
          </a:xfrm>
          <a:custGeom>
            <a:avLst/>
            <a:gdLst/>
            <a:ahLst/>
            <a:cxnLst/>
            <a:rect l="l" t="t" r="r" b="b"/>
            <a:pathLst>
              <a:path w="9297581" h="1754918">
                <a:moveTo>
                  <a:pt x="0" y="0"/>
                </a:moveTo>
                <a:lnTo>
                  <a:pt x="9297581" y="0"/>
                </a:lnTo>
                <a:lnTo>
                  <a:pt x="9297581" y="1754918"/>
                </a:lnTo>
                <a:lnTo>
                  <a:pt x="0" y="175491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3FBE254A-4E31-114E-554F-B27CD19596ED}"/>
              </a:ext>
            </a:extLst>
          </p:cNvPr>
          <p:cNvSpPr txBox="1"/>
          <p:nvPr/>
        </p:nvSpPr>
        <p:spPr>
          <a:xfrm>
            <a:off x="2203205" y="6854913"/>
            <a:ext cx="7077455" cy="1646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9"/>
              </a:lnSpc>
            </a:pPr>
            <a:r>
              <a:rPr lang="en-US" sz="3999">
                <a:solidFill>
                  <a:srgbClr val="000000"/>
                </a:solidFill>
                <a:latin typeface="Garet"/>
              </a:rPr>
              <a:t>Peste 600.000 de imagini  împărțite în 10 clase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">
            <a:extLst>
              <a:ext uri="{FF2B5EF4-FFF2-40B4-BE49-F238E27FC236}">
                <a16:creationId xmlns:a16="http://schemas.microsoft.com/office/drawing/2014/main" id="{DCBE4DC8-683B-DEF5-0E67-9050D1383223}"/>
              </a:ext>
            </a:extLst>
          </p:cNvPr>
          <p:cNvSpPr/>
          <p:nvPr/>
        </p:nvSpPr>
        <p:spPr>
          <a:xfrm>
            <a:off x="-15239" y="-38099"/>
            <a:ext cx="18303240" cy="10325100"/>
          </a:xfrm>
          <a:custGeom>
            <a:avLst/>
            <a:gdLst/>
            <a:ahLst/>
            <a:cxnLst/>
            <a:rect l="l" t="t" r="r" b="b"/>
            <a:pathLst>
              <a:path w="21583083" h="21583083">
                <a:moveTo>
                  <a:pt x="0" y="0"/>
                </a:moveTo>
                <a:lnTo>
                  <a:pt x="21583083" y="0"/>
                </a:lnTo>
                <a:lnTo>
                  <a:pt x="21583083" y="21583084"/>
                </a:lnTo>
                <a:lnTo>
                  <a:pt x="0" y="21583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7919" b="-10903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7" name="Freeform 3">
            <a:extLst>
              <a:ext uri="{FF2B5EF4-FFF2-40B4-BE49-F238E27FC236}">
                <a16:creationId xmlns:a16="http://schemas.microsoft.com/office/drawing/2014/main" id="{39837B84-8475-5406-D149-3FF8066EA75D}"/>
              </a:ext>
            </a:extLst>
          </p:cNvPr>
          <p:cNvSpPr/>
          <p:nvPr/>
        </p:nvSpPr>
        <p:spPr>
          <a:xfrm>
            <a:off x="12627089" y="6508572"/>
            <a:ext cx="5692789" cy="3778428"/>
          </a:xfrm>
          <a:custGeom>
            <a:avLst/>
            <a:gdLst/>
            <a:ahLst/>
            <a:cxnLst/>
            <a:rect l="l" t="t" r="r" b="b"/>
            <a:pathLst>
              <a:path w="6701759" h="6324024">
                <a:moveTo>
                  <a:pt x="0" y="0"/>
                </a:moveTo>
                <a:lnTo>
                  <a:pt x="6701760" y="0"/>
                </a:lnTo>
                <a:lnTo>
                  <a:pt x="6701760" y="6324024"/>
                </a:lnTo>
                <a:lnTo>
                  <a:pt x="0" y="63240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7724" b="-6737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4">
            <a:extLst>
              <a:ext uri="{FF2B5EF4-FFF2-40B4-BE49-F238E27FC236}">
                <a16:creationId xmlns:a16="http://schemas.microsoft.com/office/drawing/2014/main" id="{36AF42AE-1A91-EF7C-10AE-AC02784CFCD7}"/>
              </a:ext>
            </a:extLst>
          </p:cNvPr>
          <p:cNvGrpSpPr/>
          <p:nvPr/>
        </p:nvGrpSpPr>
        <p:grpSpPr>
          <a:xfrm>
            <a:off x="1028700" y="1168194"/>
            <a:ext cx="4629144" cy="826056"/>
            <a:chOff x="0" y="0"/>
            <a:chExt cx="1219198" cy="217562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93CC6AAE-9569-293E-59A2-8D1FD8DAA3A5}"/>
                </a:ext>
              </a:extLst>
            </p:cNvPr>
            <p:cNvSpPr/>
            <p:nvPr/>
          </p:nvSpPr>
          <p:spPr>
            <a:xfrm>
              <a:off x="0" y="0"/>
              <a:ext cx="1219198" cy="217562"/>
            </a:xfrm>
            <a:custGeom>
              <a:avLst/>
              <a:gdLst/>
              <a:ahLst/>
              <a:cxnLst/>
              <a:rect l="l" t="t" r="r" b="b"/>
              <a:pathLst>
                <a:path w="1219198" h="217562">
                  <a:moveTo>
                    <a:pt x="0" y="0"/>
                  </a:moveTo>
                  <a:lnTo>
                    <a:pt x="1219198" y="0"/>
                  </a:lnTo>
                  <a:lnTo>
                    <a:pt x="1219198" y="217562"/>
                  </a:lnTo>
                  <a:lnTo>
                    <a:pt x="0" y="217562"/>
                  </a:lnTo>
                  <a:close/>
                </a:path>
              </a:pathLst>
            </a:custGeom>
            <a:solidFill>
              <a:srgbClr val="61BE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2F08B0AD-CA9A-4E09-90AE-5FDFD981D78C}"/>
                </a:ext>
              </a:extLst>
            </p:cNvPr>
            <p:cNvSpPr txBox="1"/>
            <p:nvPr/>
          </p:nvSpPr>
          <p:spPr>
            <a:xfrm>
              <a:off x="0" y="-38100"/>
              <a:ext cx="1219198" cy="2556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1" name="TextBox 7">
            <a:extLst>
              <a:ext uri="{FF2B5EF4-FFF2-40B4-BE49-F238E27FC236}">
                <a16:creationId xmlns:a16="http://schemas.microsoft.com/office/drawing/2014/main" id="{550058CF-00EF-EB71-3279-DCEEF1F32E14}"/>
              </a:ext>
            </a:extLst>
          </p:cNvPr>
          <p:cNvSpPr txBox="1"/>
          <p:nvPr/>
        </p:nvSpPr>
        <p:spPr>
          <a:xfrm>
            <a:off x="1227880" y="504619"/>
            <a:ext cx="9807032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Garet"/>
              </a:rPr>
              <a:t>4. Baze de date</a:t>
            </a:r>
          </a:p>
        </p:txBody>
      </p:sp>
      <p:sp>
        <p:nvSpPr>
          <p:cNvPr id="22" name="Freeform 8">
            <a:extLst>
              <a:ext uri="{FF2B5EF4-FFF2-40B4-BE49-F238E27FC236}">
                <a16:creationId xmlns:a16="http://schemas.microsoft.com/office/drawing/2014/main" id="{BE6172A3-D4B6-228E-5D3E-D6E15D968306}"/>
              </a:ext>
            </a:extLst>
          </p:cNvPr>
          <p:cNvSpPr/>
          <p:nvPr/>
        </p:nvSpPr>
        <p:spPr>
          <a:xfrm>
            <a:off x="8410905" y="-280963"/>
            <a:ext cx="3822414" cy="4066398"/>
          </a:xfrm>
          <a:custGeom>
            <a:avLst/>
            <a:gdLst/>
            <a:ahLst/>
            <a:cxnLst/>
            <a:rect l="l" t="t" r="r" b="b"/>
            <a:pathLst>
              <a:path w="3822414" h="4066398">
                <a:moveTo>
                  <a:pt x="0" y="0"/>
                </a:moveTo>
                <a:lnTo>
                  <a:pt x="3822414" y="0"/>
                </a:lnTo>
                <a:lnTo>
                  <a:pt x="3822414" y="4066398"/>
                </a:lnTo>
                <a:lnTo>
                  <a:pt x="0" y="40663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9">
            <a:extLst>
              <a:ext uri="{FF2B5EF4-FFF2-40B4-BE49-F238E27FC236}">
                <a16:creationId xmlns:a16="http://schemas.microsoft.com/office/drawing/2014/main" id="{880DB91C-5659-FD94-3B87-2DF8AD0C3BFD}"/>
              </a:ext>
            </a:extLst>
          </p:cNvPr>
          <p:cNvSpPr/>
          <p:nvPr/>
        </p:nvSpPr>
        <p:spPr>
          <a:xfrm>
            <a:off x="9705264" y="2827476"/>
            <a:ext cx="8190010" cy="6142507"/>
          </a:xfrm>
          <a:custGeom>
            <a:avLst/>
            <a:gdLst/>
            <a:ahLst/>
            <a:cxnLst/>
            <a:rect l="l" t="t" r="r" b="b"/>
            <a:pathLst>
              <a:path w="8190010" h="6142507">
                <a:moveTo>
                  <a:pt x="0" y="0"/>
                </a:moveTo>
                <a:lnTo>
                  <a:pt x="8190010" y="0"/>
                </a:lnTo>
                <a:lnTo>
                  <a:pt x="8190010" y="6142507"/>
                </a:lnTo>
                <a:lnTo>
                  <a:pt x="0" y="61425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7A2B4940-B8E5-4DE1-F826-B0CF9973E038}"/>
              </a:ext>
            </a:extLst>
          </p:cNvPr>
          <p:cNvSpPr txBox="1"/>
          <p:nvPr/>
        </p:nvSpPr>
        <p:spPr>
          <a:xfrm>
            <a:off x="1886797" y="2343288"/>
            <a:ext cx="3771048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Garet"/>
              </a:rPr>
              <a:t>EMNIST3</a:t>
            </a:r>
          </a:p>
        </p:txBody>
      </p:sp>
      <p:sp>
        <p:nvSpPr>
          <p:cNvPr id="25" name="Freeform 11">
            <a:extLst>
              <a:ext uri="{FF2B5EF4-FFF2-40B4-BE49-F238E27FC236}">
                <a16:creationId xmlns:a16="http://schemas.microsoft.com/office/drawing/2014/main" id="{9F5DC61C-7C48-DDEE-39D9-8AE469BABFDB}"/>
              </a:ext>
            </a:extLst>
          </p:cNvPr>
          <p:cNvSpPr/>
          <p:nvPr/>
        </p:nvSpPr>
        <p:spPr>
          <a:xfrm>
            <a:off x="788059" y="2225325"/>
            <a:ext cx="879642" cy="1204302"/>
          </a:xfrm>
          <a:custGeom>
            <a:avLst/>
            <a:gdLst/>
            <a:ahLst/>
            <a:cxnLst/>
            <a:rect l="l" t="t" r="r" b="b"/>
            <a:pathLst>
              <a:path w="879642" h="1204302">
                <a:moveTo>
                  <a:pt x="0" y="0"/>
                </a:moveTo>
                <a:lnTo>
                  <a:pt x="879642" y="0"/>
                </a:lnTo>
                <a:lnTo>
                  <a:pt x="879642" y="1204302"/>
                </a:lnTo>
                <a:lnTo>
                  <a:pt x="0" y="12043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12">
            <a:extLst>
              <a:ext uri="{FF2B5EF4-FFF2-40B4-BE49-F238E27FC236}">
                <a16:creationId xmlns:a16="http://schemas.microsoft.com/office/drawing/2014/main" id="{0C604E24-4F14-A174-0E98-84074DAD1106}"/>
              </a:ext>
            </a:extLst>
          </p:cNvPr>
          <p:cNvSpPr/>
          <p:nvPr/>
        </p:nvSpPr>
        <p:spPr>
          <a:xfrm>
            <a:off x="231088" y="4289447"/>
            <a:ext cx="9049572" cy="1708107"/>
          </a:xfrm>
          <a:custGeom>
            <a:avLst/>
            <a:gdLst/>
            <a:ahLst/>
            <a:cxnLst/>
            <a:rect l="l" t="t" r="r" b="b"/>
            <a:pathLst>
              <a:path w="9049572" h="1708107">
                <a:moveTo>
                  <a:pt x="0" y="0"/>
                </a:moveTo>
                <a:lnTo>
                  <a:pt x="9049572" y="0"/>
                </a:lnTo>
                <a:lnTo>
                  <a:pt x="9049572" y="1708106"/>
                </a:lnTo>
                <a:lnTo>
                  <a:pt x="0" y="17081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13">
            <a:extLst>
              <a:ext uri="{FF2B5EF4-FFF2-40B4-BE49-F238E27FC236}">
                <a16:creationId xmlns:a16="http://schemas.microsoft.com/office/drawing/2014/main" id="{D1B20AFF-0488-6776-1A07-11EDE2B90090}"/>
              </a:ext>
            </a:extLst>
          </p:cNvPr>
          <p:cNvSpPr txBox="1"/>
          <p:nvPr/>
        </p:nvSpPr>
        <p:spPr>
          <a:xfrm>
            <a:off x="2408735" y="4658360"/>
            <a:ext cx="6002170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9"/>
              </a:lnSpc>
            </a:pPr>
            <a:r>
              <a:rPr lang="en-US" sz="3999">
                <a:solidFill>
                  <a:srgbClr val="000000"/>
                </a:solidFill>
                <a:latin typeface="Garet"/>
              </a:rPr>
              <a:t>Caractere manuscrise</a:t>
            </a:r>
          </a:p>
        </p:txBody>
      </p:sp>
      <p:sp>
        <p:nvSpPr>
          <p:cNvPr id="28" name="Freeform 14">
            <a:extLst>
              <a:ext uri="{FF2B5EF4-FFF2-40B4-BE49-F238E27FC236}">
                <a16:creationId xmlns:a16="http://schemas.microsoft.com/office/drawing/2014/main" id="{678C4864-6C60-91B7-E4F0-FE03D9F8CAEE}"/>
              </a:ext>
            </a:extLst>
          </p:cNvPr>
          <p:cNvSpPr/>
          <p:nvPr/>
        </p:nvSpPr>
        <p:spPr>
          <a:xfrm>
            <a:off x="231088" y="6914625"/>
            <a:ext cx="9049572" cy="1708107"/>
          </a:xfrm>
          <a:custGeom>
            <a:avLst/>
            <a:gdLst/>
            <a:ahLst/>
            <a:cxnLst/>
            <a:rect l="l" t="t" r="r" b="b"/>
            <a:pathLst>
              <a:path w="9049572" h="1708107">
                <a:moveTo>
                  <a:pt x="0" y="0"/>
                </a:moveTo>
                <a:lnTo>
                  <a:pt x="9049572" y="0"/>
                </a:lnTo>
                <a:lnTo>
                  <a:pt x="9049572" y="1708106"/>
                </a:lnTo>
                <a:lnTo>
                  <a:pt x="0" y="17081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C0F50791-3B85-107F-EB18-46AF0B7FA6B5}"/>
              </a:ext>
            </a:extLst>
          </p:cNvPr>
          <p:cNvSpPr txBox="1"/>
          <p:nvPr/>
        </p:nvSpPr>
        <p:spPr>
          <a:xfrm>
            <a:off x="2408735" y="6854913"/>
            <a:ext cx="7077455" cy="1646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9"/>
              </a:lnSpc>
            </a:pPr>
            <a:r>
              <a:rPr lang="en-US" sz="3999">
                <a:solidFill>
                  <a:srgbClr val="000000"/>
                </a:solidFill>
                <a:latin typeface="Garet"/>
              </a:rPr>
              <a:t>85.000 de imagini  împărțite în 50 clase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2">
            <a:extLst>
              <a:ext uri="{FF2B5EF4-FFF2-40B4-BE49-F238E27FC236}">
                <a16:creationId xmlns:a16="http://schemas.microsoft.com/office/drawing/2014/main" id="{201BCAE1-726B-A593-4239-5D5BB6529183}"/>
              </a:ext>
            </a:extLst>
          </p:cNvPr>
          <p:cNvSpPr/>
          <p:nvPr/>
        </p:nvSpPr>
        <p:spPr>
          <a:xfrm>
            <a:off x="0" y="0"/>
            <a:ext cx="18288000" cy="10332720"/>
          </a:xfrm>
          <a:custGeom>
            <a:avLst/>
            <a:gdLst/>
            <a:ahLst/>
            <a:cxnLst/>
            <a:rect l="l" t="t" r="r" b="b"/>
            <a:pathLst>
              <a:path w="21583083" h="21583083">
                <a:moveTo>
                  <a:pt x="0" y="0"/>
                </a:moveTo>
                <a:lnTo>
                  <a:pt x="21583083" y="0"/>
                </a:lnTo>
                <a:lnTo>
                  <a:pt x="21583083" y="21583084"/>
                </a:lnTo>
                <a:lnTo>
                  <a:pt x="0" y="21583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8018" b="-8830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9144000" y="6319648"/>
            <a:ext cx="3679623" cy="3705873"/>
          </a:xfrm>
          <a:custGeom>
            <a:avLst/>
            <a:gdLst/>
            <a:ahLst/>
            <a:cxnLst/>
            <a:rect l="l" t="t" r="r" b="b"/>
            <a:pathLst>
              <a:path w="3679623" h="3705873">
                <a:moveTo>
                  <a:pt x="0" y="0"/>
                </a:moveTo>
                <a:lnTo>
                  <a:pt x="3679623" y="0"/>
                </a:lnTo>
                <a:lnTo>
                  <a:pt x="3679623" y="3705873"/>
                </a:lnTo>
                <a:lnTo>
                  <a:pt x="0" y="37058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286089" y="9069973"/>
            <a:ext cx="3153958" cy="2976190"/>
          </a:xfrm>
          <a:custGeom>
            <a:avLst/>
            <a:gdLst/>
            <a:ahLst/>
            <a:cxnLst/>
            <a:rect l="l" t="t" r="r" b="b"/>
            <a:pathLst>
              <a:path w="3153958" h="2976190">
                <a:moveTo>
                  <a:pt x="0" y="0"/>
                </a:moveTo>
                <a:lnTo>
                  <a:pt x="3153958" y="0"/>
                </a:lnTo>
                <a:lnTo>
                  <a:pt x="3153958" y="2976190"/>
                </a:lnTo>
                <a:lnTo>
                  <a:pt x="0" y="29761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>
            <a:off x="0" y="29971"/>
            <a:ext cx="5281739" cy="998729"/>
          </a:xfrm>
          <a:custGeom>
            <a:avLst/>
            <a:gdLst/>
            <a:ahLst/>
            <a:cxnLst/>
            <a:rect l="l" t="t" r="r" b="b"/>
            <a:pathLst>
              <a:path w="5281739" h="998729">
                <a:moveTo>
                  <a:pt x="0" y="0"/>
                </a:moveTo>
                <a:lnTo>
                  <a:pt x="5281739" y="0"/>
                </a:lnTo>
                <a:lnTo>
                  <a:pt x="5281739" y="998729"/>
                </a:lnTo>
                <a:lnTo>
                  <a:pt x="0" y="9987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6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8700" y="2232349"/>
            <a:ext cx="922318" cy="922318"/>
          </a:xfrm>
          <a:custGeom>
            <a:avLst/>
            <a:gdLst/>
            <a:ahLst/>
            <a:cxnLst/>
            <a:rect l="l" t="t" r="r" b="b"/>
            <a:pathLst>
              <a:path w="922318" h="922318">
                <a:moveTo>
                  <a:pt x="0" y="0"/>
                </a:moveTo>
                <a:lnTo>
                  <a:pt x="922318" y="0"/>
                </a:lnTo>
                <a:lnTo>
                  <a:pt x="922318" y="922317"/>
                </a:lnTo>
                <a:lnTo>
                  <a:pt x="0" y="9223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0" y="525380"/>
            <a:ext cx="18288000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Garet"/>
              </a:rPr>
              <a:t>5. Rețele Neuronale Convoluționale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88390" y="2209320"/>
            <a:ext cx="1209070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Garet"/>
              </a:rPr>
              <a:t>Antrenare</a:t>
            </a:r>
          </a:p>
        </p:txBody>
      </p:sp>
      <p:sp>
        <p:nvSpPr>
          <p:cNvPr id="9" name="Freeform 9"/>
          <p:cNvSpPr/>
          <p:nvPr/>
        </p:nvSpPr>
        <p:spPr>
          <a:xfrm>
            <a:off x="3077564" y="6442052"/>
            <a:ext cx="3679623" cy="3705873"/>
          </a:xfrm>
          <a:custGeom>
            <a:avLst/>
            <a:gdLst/>
            <a:ahLst/>
            <a:cxnLst/>
            <a:rect l="l" t="t" r="r" b="b"/>
            <a:pathLst>
              <a:path w="3679623" h="3705873">
                <a:moveTo>
                  <a:pt x="0" y="0"/>
                </a:moveTo>
                <a:lnTo>
                  <a:pt x="3679623" y="0"/>
                </a:lnTo>
                <a:lnTo>
                  <a:pt x="3679623" y="3705873"/>
                </a:lnTo>
                <a:lnTo>
                  <a:pt x="0" y="37058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3429000" y="7878858"/>
            <a:ext cx="3087468" cy="1133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 err="1">
                <a:solidFill>
                  <a:srgbClr val="000000"/>
                </a:solidFill>
                <a:latin typeface="Garet"/>
              </a:rPr>
              <a:t>Dimensiune</a:t>
            </a:r>
            <a:r>
              <a:rPr lang="en-US" sz="3200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Garet"/>
              </a:rPr>
              <a:t>filtre</a:t>
            </a:r>
            <a:endParaRPr lang="en-US" sz="3200" dirty="0">
              <a:solidFill>
                <a:srgbClr val="000000"/>
              </a:solidFill>
              <a:latin typeface="Garet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0699469" y="1906254"/>
            <a:ext cx="3679623" cy="3705873"/>
          </a:xfrm>
          <a:custGeom>
            <a:avLst/>
            <a:gdLst/>
            <a:ahLst/>
            <a:cxnLst/>
            <a:rect l="l" t="t" r="r" b="b"/>
            <a:pathLst>
              <a:path w="3679623" h="3705873">
                <a:moveTo>
                  <a:pt x="0" y="0"/>
                </a:moveTo>
                <a:lnTo>
                  <a:pt x="3679623" y="0"/>
                </a:lnTo>
                <a:lnTo>
                  <a:pt x="3679623" y="3705873"/>
                </a:lnTo>
                <a:lnTo>
                  <a:pt x="0" y="37058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379092" y="4446137"/>
            <a:ext cx="3679623" cy="3705873"/>
          </a:xfrm>
          <a:custGeom>
            <a:avLst/>
            <a:gdLst/>
            <a:ahLst/>
            <a:cxnLst/>
            <a:rect l="l" t="t" r="r" b="b"/>
            <a:pathLst>
              <a:path w="3679623" h="3705873">
                <a:moveTo>
                  <a:pt x="0" y="0"/>
                </a:moveTo>
                <a:lnTo>
                  <a:pt x="3679623" y="0"/>
                </a:lnTo>
                <a:lnTo>
                  <a:pt x="3679623" y="3705873"/>
                </a:lnTo>
                <a:lnTo>
                  <a:pt x="0" y="37058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4621120" y="5746624"/>
            <a:ext cx="3195566" cy="1110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6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Garet"/>
              </a:rPr>
              <a:t>Rata de </a:t>
            </a:r>
            <a:r>
              <a:rPr lang="en-US" sz="3200" dirty="0" err="1">
                <a:solidFill>
                  <a:srgbClr val="000000"/>
                </a:solidFill>
                <a:latin typeface="Garet"/>
              </a:rPr>
              <a:t>învățare</a:t>
            </a:r>
            <a:endParaRPr lang="en-US" sz="3200" dirty="0">
              <a:solidFill>
                <a:srgbClr val="000000"/>
              </a:solidFill>
              <a:latin typeface="Garet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6037491" y="2810308"/>
            <a:ext cx="3972463" cy="4011597"/>
          </a:xfrm>
          <a:custGeom>
            <a:avLst/>
            <a:gdLst/>
            <a:ahLst/>
            <a:cxnLst/>
            <a:rect l="l" t="t" r="r" b="b"/>
            <a:pathLst>
              <a:path w="3679623" h="3705873">
                <a:moveTo>
                  <a:pt x="0" y="0"/>
                </a:moveTo>
                <a:lnTo>
                  <a:pt x="3679623" y="0"/>
                </a:lnTo>
                <a:lnTo>
                  <a:pt x="3679623" y="3705873"/>
                </a:lnTo>
                <a:lnTo>
                  <a:pt x="0" y="37058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9530979" y="7878858"/>
            <a:ext cx="2905663" cy="5463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16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Garet"/>
              </a:rPr>
              <a:t>Checkpoint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042979" y="3354358"/>
            <a:ext cx="2992601" cy="546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6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000000"/>
                </a:solidFill>
                <a:latin typeface="Garet"/>
              </a:rPr>
              <a:t>Optimizatori</a:t>
            </a:r>
            <a:endParaRPr lang="en-US" sz="3200" dirty="0">
              <a:solidFill>
                <a:srgbClr val="000000"/>
              </a:solidFill>
              <a:latin typeface="Gare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516468" y="3900662"/>
            <a:ext cx="3014511" cy="1710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 err="1">
                <a:solidFill>
                  <a:srgbClr val="000000"/>
                </a:solidFill>
                <a:latin typeface="Garet"/>
              </a:rPr>
              <a:t>Numărul</a:t>
            </a:r>
            <a:r>
              <a:rPr lang="en-US" sz="3200" dirty="0">
                <a:solidFill>
                  <a:srgbClr val="000000"/>
                </a:solidFill>
                <a:latin typeface="Garet"/>
              </a:rPr>
              <a:t> de </a:t>
            </a:r>
            <a:r>
              <a:rPr lang="en-US" sz="3200" dirty="0" err="1">
                <a:solidFill>
                  <a:srgbClr val="000000"/>
                </a:solidFill>
                <a:latin typeface="Garet"/>
              </a:rPr>
              <a:t>epoci</a:t>
            </a:r>
            <a:r>
              <a:rPr lang="en-US" sz="3200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Garet"/>
              </a:rPr>
              <a:t>pentru</a:t>
            </a:r>
            <a:r>
              <a:rPr lang="en-US" sz="3200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Garet"/>
              </a:rPr>
              <a:t>antrenare</a:t>
            </a:r>
            <a:endParaRPr lang="en-US" sz="3200" dirty="0">
              <a:solidFill>
                <a:srgbClr val="000000"/>
              </a:solidFill>
              <a:latin typeface="Garet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512745" y="3290564"/>
            <a:ext cx="3679623" cy="3705873"/>
          </a:xfrm>
          <a:custGeom>
            <a:avLst/>
            <a:gdLst/>
            <a:ahLst/>
            <a:cxnLst/>
            <a:rect l="l" t="t" r="r" b="b"/>
            <a:pathLst>
              <a:path w="3679623" h="3705873">
                <a:moveTo>
                  <a:pt x="0" y="0"/>
                </a:moveTo>
                <a:lnTo>
                  <a:pt x="3679623" y="0"/>
                </a:lnTo>
                <a:lnTo>
                  <a:pt x="3679623" y="3705872"/>
                </a:lnTo>
                <a:lnTo>
                  <a:pt x="0" y="37058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619480" y="4658557"/>
            <a:ext cx="3466153" cy="1088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6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Garet"/>
              </a:rPr>
              <a:t>Acuratețea de validare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2">
            <a:extLst>
              <a:ext uri="{FF2B5EF4-FFF2-40B4-BE49-F238E27FC236}">
                <a16:creationId xmlns:a16="http://schemas.microsoft.com/office/drawing/2014/main" id="{6CB39CB4-0724-9196-FD72-844261D40433}"/>
              </a:ext>
            </a:extLst>
          </p:cNvPr>
          <p:cNvSpPr/>
          <p:nvPr/>
        </p:nvSpPr>
        <p:spPr>
          <a:xfrm>
            <a:off x="0" y="0"/>
            <a:ext cx="18288000" cy="10332720"/>
          </a:xfrm>
          <a:custGeom>
            <a:avLst/>
            <a:gdLst/>
            <a:ahLst/>
            <a:cxnLst/>
            <a:rect l="l" t="t" r="r" b="b"/>
            <a:pathLst>
              <a:path w="21583083" h="21583083">
                <a:moveTo>
                  <a:pt x="0" y="0"/>
                </a:moveTo>
                <a:lnTo>
                  <a:pt x="21583083" y="0"/>
                </a:lnTo>
                <a:lnTo>
                  <a:pt x="21583083" y="21583084"/>
                </a:lnTo>
                <a:lnTo>
                  <a:pt x="0" y="21583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8018" b="-8830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0" y="0"/>
            <a:ext cx="5221602" cy="1657859"/>
          </a:xfrm>
          <a:custGeom>
            <a:avLst/>
            <a:gdLst/>
            <a:ahLst/>
            <a:cxnLst/>
            <a:rect l="l" t="t" r="r" b="b"/>
            <a:pathLst>
              <a:path w="5221602" h="1657859">
                <a:moveTo>
                  <a:pt x="0" y="0"/>
                </a:moveTo>
                <a:lnTo>
                  <a:pt x="5221602" y="0"/>
                </a:lnTo>
                <a:lnTo>
                  <a:pt x="5221602" y="1657859"/>
                </a:lnTo>
                <a:lnTo>
                  <a:pt x="0" y="1657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286089" y="9069973"/>
            <a:ext cx="3153958" cy="2976190"/>
          </a:xfrm>
          <a:custGeom>
            <a:avLst/>
            <a:gdLst/>
            <a:ahLst/>
            <a:cxnLst/>
            <a:rect l="l" t="t" r="r" b="b"/>
            <a:pathLst>
              <a:path w="3153958" h="2976190">
                <a:moveTo>
                  <a:pt x="0" y="0"/>
                </a:moveTo>
                <a:lnTo>
                  <a:pt x="3153958" y="0"/>
                </a:lnTo>
                <a:lnTo>
                  <a:pt x="3153958" y="2976190"/>
                </a:lnTo>
                <a:lnTo>
                  <a:pt x="0" y="29761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7860" y="1397231"/>
            <a:ext cx="922318" cy="922318"/>
          </a:xfrm>
          <a:custGeom>
            <a:avLst/>
            <a:gdLst/>
            <a:ahLst/>
            <a:cxnLst/>
            <a:rect l="l" t="t" r="r" b="b"/>
            <a:pathLst>
              <a:path w="922318" h="922318">
                <a:moveTo>
                  <a:pt x="0" y="0"/>
                </a:moveTo>
                <a:lnTo>
                  <a:pt x="922318" y="0"/>
                </a:lnTo>
                <a:lnTo>
                  <a:pt x="922318" y="922318"/>
                </a:lnTo>
                <a:lnTo>
                  <a:pt x="0" y="9223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43472" y="2586249"/>
            <a:ext cx="6564033" cy="2928569"/>
          </a:xfrm>
          <a:custGeom>
            <a:avLst/>
            <a:gdLst/>
            <a:ahLst/>
            <a:cxnLst/>
            <a:rect l="l" t="t" r="r" b="b"/>
            <a:pathLst>
              <a:path w="6564033" h="2928569">
                <a:moveTo>
                  <a:pt x="0" y="0"/>
                </a:moveTo>
                <a:lnTo>
                  <a:pt x="6564033" y="0"/>
                </a:lnTo>
                <a:lnTo>
                  <a:pt x="6564033" y="2928569"/>
                </a:lnTo>
                <a:lnTo>
                  <a:pt x="0" y="29285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019" b="-15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43472" y="6327928"/>
            <a:ext cx="6564033" cy="2930372"/>
          </a:xfrm>
          <a:custGeom>
            <a:avLst/>
            <a:gdLst/>
            <a:ahLst/>
            <a:cxnLst/>
            <a:rect l="l" t="t" r="r" b="b"/>
            <a:pathLst>
              <a:path w="6564033" h="2930372">
                <a:moveTo>
                  <a:pt x="0" y="0"/>
                </a:moveTo>
                <a:lnTo>
                  <a:pt x="6564033" y="0"/>
                </a:lnTo>
                <a:lnTo>
                  <a:pt x="6564033" y="2930372"/>
                </a:lnTo>
                <a:lnTo>
                  <a:pt x="0" y="293037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362901" y="2556544"/>
            <a:ext cx="6338408" cy="2910493"/>
          </a:xfrm>
          <a:custGeom>
            <a:avLst/>
            <a:gdLst/>
            <a:ahLst/>
            <a:cxnLst/>
            <a:rect l="l" t="t" r="r" b="b"/>
            <a:pathLst>
              <a:path w="6338408" h="2910493">
                <a:moveTo>
                  <a:pt x="0" y="0"/>
                </a:moveTo>
                <a:lnTo>
                  <a:pt x="6338408" y="0"/>
                </a:lnTo>
                <a:lnTo>
                  <a:pt x="6338408" y="2910494"/>
                </a:lnTo>
                <a:lnTo>
                  <a:pt x="0" y="291049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343983" y="6422557"/>
            <a:ext cx="6165519" cy="2835432"/>
          </a:xfrm>
          <a:custGeom>
            <a:avLst/>
            <a:gdLst/>
            <a:ahLst/>
            <a:cxnLst/>
            <a:rect l="l" t="t" r="r" b="b"/>
            <a:pathLst>
              <a:path w="6165519" h="2835432">
                <a:moveTo>
                  <a:pt x="0" y="0"/>
                </a:moveTo>
                <a:lnTo>
                  <a:pt x="6165520" y="0"/>
                </a:lnTo>
                <a:lnTo>
                  <a:pt x="6165520" y="2835433"/>
                </a:lnTo>
                <a:lnTo>
                  <a:pt x="0" y="283543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10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76780"/>
              </p:ext>
            </p:extLst>
          </p:nvPr>
        </p:nvGraphicFramePr>
        <p:xfrm>
          <a:off x="14003991" y="2586249"/>
          <a:ext cx="4054386" cy="6282067"/>
        </p:xfrm>
        <a:graphic>
          <a:graphicData uri="http://schemas.openxmlformats.org/drawingml/2006/table">
            <a:tbl>
              <a:tblPr/>
              <a:tblGrid>
                <a:gridCol w="1911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3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46761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et Bold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09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09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09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09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et Bold"/>
                        </a:rPr>
                        <a:t>Acuratețe validare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09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09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09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09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3304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et"/>
                        </a:rPr>
                        <a:t>Mobile</a:t>
                      </a:r>
                      <a:endParaRPr lang="en-US" sz="1100"/>
                    </a:p>
                    <a:p>
                      <a:pPr algn="ctr">
                        <a:lnSpc>
                          <a:spcPts val="3220"/>
                        </a:lnSpc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et"/>
                        </a:rPr>
                        <a:t>Net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09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09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09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09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et"/>
                        </a:rPr>
                        <a:t>94.63%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09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09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3304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dirty="0">
                          <a:solidFill>
                            <a:srgbClr val="000000"/>
                          </a:solidFill>
                          <a:latin typeface="Garet"/>
                        </a:rPr>
                        <a:t>Efficient</a:t>
                      </a:r>
                      <a:endParaRPr lang="ro-RO" sz="2300" dirty="0">
                        <a:solidFill>
                          <a:srgbClr val="000000"/>
                        </a:solidFill>
                        <a:latin typeface="Garet"/>
                      </a:endParaRPr>
                    </a:p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dirty="0">
                          <a:solidFill>
                            <a:srgbClr val="000000"/>
                          </a:solidFill>
                          <a:latin typeface="Garet"/>
                        </a:rPr>
                        <a:t>Net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09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09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09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09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et"/>
                        </a:rPr>
                        <a:t>94.42%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09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5394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et"/>
                        </a:rPr>
                        <a:t>V-CNN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09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09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09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09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et"/>
                        </a:rPr>
                        <a:t>95.22%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09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03304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et"/>
                        </a:rPr>
                        <a:t>Shuffle</a:t>
                      </a:r>
                      <a:endParaRPr lang="en-US" sz="1100"/>
                    </a:p>
                    <a:p>
                      <a:pPr algn="ctr">
                        <a:lnSpc>
                          <a:spcPts val="3220"/>
                        </a:lnSpc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et"/>
                        </a:rPr>
                        <a:t>Net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09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09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09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09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dirty="0">
                          <a:solidFill>
                            <a:srgbClr val="000000"/>
                          </a:solidFill>
                          <a:latin typeface="Garet"/>
                        </a:rPr>
                        <a:t>87.88%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090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Box 11"/>
          <p:cNvSpPr txBox="1"/>
          <p:nvPr/>
        </p:nvSpPr>
        <p:spPr>
          <a:xfrm>
            <a:off x="0" y="18377"/>
            <a:ext cx="18288000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Garet"/>
              </a:rPr>
              <a:t>5. Rețele Neuronale Convoluționale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17550" y="1374203"/>
            <a:ext cx="1209070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Garet"/>
              </a:rPr>
              <a:t>Rezultate SVHN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3472" y="5467193"/>
            <a:ext cx="6510154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"/>
              </a:rPr>
              <a:t>Graficele de antrenare și validare pentru MobileNet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3472" y="9210675"/>
            <a:ext cx="6510154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"/>
              </a:rPr>
              <a:t>Graficele de antrenare și validare pentru EfficientNet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343983" y="5467503"/>
            <a:ext cx="6376243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"/>
              </a:rPr>
              <a:t>Graficele de antrenare și validare pentru V-CNN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43983" y="9210675"/>
            <a:ext cx="6165519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"/>
              </a:rPr>
              <a:t>Graficele de antrenare și validare pentru ShuffleNet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536</Words>
  <Application>Microsoft Office PowerPoint</Application>
  <PresentationFormat>Custom</PresentationFormat>
  <Paragraphs>141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Garet Bold</vt:lpstr>
      <vt:lpstr>Garet</vt:lpstr>
      <vt:lpstr>Oswald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to Enhance Language Skills Presentation in Blue and Purple 3D Modern Style</dc:title>
  <dc:creator>Ioana-Lavinia Vlad</dc:creator>
  <cp:lastModifiedBy>Ioana-Lavinia Vlad</cp:lastModifiedBy>
  <cp:revision>6</cp:revision>
  <dcterms:created xsi:type="dcterms:W3CDTF">2006-08-16T00:00:00Z</dcterms:created>
  <dcterms:modified xsi:type="dcterms:W3CDTF">2024-07-02T11:30:21Z</dcterms:modified>
  <dc:identifier>DAGJVpfoqus</dc:identifier>
</cp:coreProperties>
</file>